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93" r:id="rId4"/>
    <p:sldId id="26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31"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286" r:id="rId3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06E"/>
    <a:srgbClr val="FFFF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C0C58-C48B-4525-9FCB-8088743F325B}" v="4" dt="2023-03-24T07:23:36.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78"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Nyström" userId="97e61ab2-d20f-48c3-a68c-50476dd79308" providerId="ADAL" clId="{C5B77745-0EEE-4274-A2DE-00E4E03FC24A}"/>
    <pc:docChg chg="modSld">
      <pc:chgData name="Maria Nyström" userId="97e61ab2-d20f-48c3-a68c-50476dd79308" providerId="ADAL" clId="{C5B77745-0EEE-4274-A2DE-00E4E03FC24A}" dt="2023-03-21T12:25:04.087" v="150" actId="113"/>
      <pc:docMkLst>
        <pc:docMk/>
      </pc:docMkLst>
      <pc:sldChg chg="modSp mod">
        <pc:chgData name="Maria Nyström" userId="97e61ab2-d20f-48c3-a68c-50476dd79308" providerId="ADAL" clId="{C5B77745-0EEE-4274-A2DE-00E4E03FC24A}" dt="2023-03-21T12:20:52.287" v="50" actId="20577"/>
        <pc:sldMkLst>
          <pc:docMk/>
          <pc:sldMk cId="2553870707" sldId="262"/>
        </pc:sldMkLst>
        <pc:spChg chg="mod">
          <ac:chgData name="Maria Nyström" userId="97e61ab2-d20f-48c3-a68c-50476dd79308" providerId="ADAL" clId="{C5B77745-0EEE-4274-A2DE-00E4E03FC24A}" dt="2023-03-21T12:20:52.287" v="50" actId="20577"/>
          <ac:spMkLst>
            <pc:docMk/>
            <pc:sldMk cId="2553870707" sldId="262"/>
            <ac:spMk id="6" creationId="{900A1E63-5127-4300-A508-08155A127DC0}"/>
          </ac:spMkLst>
        </pc:spChg>
      </pc:sldChg>
      <pc:sldChg chg="modSp mod">
        <pc:chgData name="Maria Nyström" userId="97e61ab2-d20f-48c3-a68c-50476dd79308" providerId="ADAL" clId="{C5B77745-0EEE-4274-A2DE-00E4E03FC24A}" dt="2023-03-21T12:25:04.087" v="150" actId="113"/>
        <pc:sldMkLst>
          <pc:docMk/>
          <pc:sldMk cId="1632941380" sldId="293"/>
        </pc:sldMkLst>
        <pc:spChg chg="mod">
          <ac:chgData name="Maria Nyström" userId="97e61ab2-d20f-48c3-a68c-50476dd79308" providerId="ADAL" clId="{C5B77745-0EEE-4274-A2DE-00E4E03FC24A}" dt="2023-03-21T12:25:04.087" v="150" actId="113"/>
          <ac:spMkLst>
            <pc:docMk/>
            <pc:sldMk cId="1632941380" sldId="293"/>
            <ac:spMk id="2" creationId="{FAB4B571-DE97-CB4B-118C-455BFEF43AF7}"/>
          </ac:spMkLst>
        </pc:spChg>
      </pc:sldChg>
    </pc:docChg>
  </pc:docChgLst>
  <pc:docChgLst>
    <pc:chgData name="Kaisa Kettunen" userId="630074f7-e285-4110-aef6-47bba664bfdb" providerId="ADAL" clId="{F29590BC-F340-4EA0-B94F-0DFCB792D3DA}"/>
    <pc:docChg chg="undo redo custSel modSld">
      <pc:chgData name="Kaisa Kettunen" userId="630074f7-e285-4110-aef6-47bba664bfdb" providerId="ADAL" clId="{F29590BC-F340-4EA0-B94F-0DFCB792D3DA}" dt="2022-12-20T12:48:57.669" v="43" actId="403"/>
      <pc:docMkLst>
        <pc:docMk/>
      </pc:docMkLst>
      <pc:sldChg chg="modSp mod">
        <pc:chgData name="Kaisa Kettunen" userId="630074f7-e285-4110-aef6-47bba664bfdb" providerId="ADAL" clId="{F29590BC-F340-4EA0-B94F-0DFCB792D3DA}" dt="2022-12-20T12:48:57.669" v="43" actId="403"/>
        <pc:sldMkLst>
          <pc:docMk/>
          <pc:sldMk cId="3286791193" sldId="319"/>
        </pc:sldMkLst>
        <pc:spChg chg="mod">
          <ac:chgData name="Kaisa Kettunen" userId="630074f7-e285-4110-aef6-47bba664bfdb" providerId="ADAL" clId="{F29590BC-F340-4EA0-B94F-0DFCB792D3DA}" dt="2022-12-20T12:48:57.669" v="43" actId="403"/>
          <ac:spMkLst>
            <pc:docMk/>
            <pc:sldMk cId="3286791193" sldId="319"/>
            <ac:spMk id="9" creationId="{78490A86-146B-4AE1-B58E-AA56935CA675}"/>
          </ac:spMkLst>
        </pc:spChg>
      </pc:sldChg>
    </pc:docChg>
  </pc:docChgLst>
  <pc:docChgLst>
    <pc:chgData name="Ekdahl Markku" userId="75b37d04-6ffa-41d4-9d23-df3df826549f" providerId="ADAL" clId="{4556C4CA-2CBE-4C05-B6E7-770793EA9EAB}"/>
    <pc:docChg chg="addSld modSld">
      <pc:chgData name="Ekdahl Markku" userId="75b37d04-6ffa-41d4-9d23-df3df826549f" providerId="ADAL" clId="{4556C4CA-2CBE-4C05-B6E7-770793EA9EAB}" dt="2023-01-10T08:16:44.131" v="7" actId="20577"/>
      <pc:docMkLst>
        <pc:docMk/>
      </pc:docMkLst>
      <pc:sldChg chg="modSp add mod">
        <pc:chgData name="Ekdahl Markku" userId="75b37d04-6ffa-41d4-9d23-df3df826549f" providerId="ADAL" clId="{4556C4CA-2CBE-4C05-B6E7-770793EA9EAB}" dt="2023-01-10T08:16:44.131" v="7" actId="20577"/>
        <pc:sldMkLst>
          <pc:docMk/>
          <pc:sldMk cId="1632941380" sldId="293"/>
        </pc:sldMkLst>
        <pc:spChg chg="mod">
          <ac:chgData name="Ekdahl Markku" userId="75b37d04-6ffa-41d4-9d23-df3df826549f" providerId="ADAL" clId="{4556C4CA-2CBE-4C05-B6E7-770793EA9EAB}" dt="2023-01-10T08:16:44.131" v="7" actId="20577"/>
          <ac:spMkLst>
            <pc:docMk/>
            <pc:sldMk cId="1632941380" sldId="293"/>
            <ac:spMk id="2" creationId="{FAB4B571-DE97-CB4B-118C-455BFEF43AF7}"/>
          </ac:spMkLst>
        </pc:spChg>
      </pc:sldChg>
    </pc:docChg>
  </pc:docChgLst>
  <pc:docChgLst>
    <pc:chgData name="Maria Nyström" userId="97e61ab2-d20f-48c3-a68c-50476dd79308" providerId="ADAL" clId="{CAEC0C58-C48B-4525-9FCB-8088743F325B}"/>
    <pc:docChg chg="custSel modSld">
      <pc:chgData name="Maria Nyström" userId="97e61ab2-d20f-48c3-a68c-50476dd79308" providerId="ADAL" clId="{CAEC0C58-C48B-4525-9FCB-8088743F325B}" dt="2023-03-24T07:22:20.241" v="246" actId="1076"/>
      <pc:docMkLst>
        <pc:docMk/>
      </pc:docMkLst>
      <pc:sldChg chg="modSp mod">
        <pc:chgData name="Maria Nyström" userId="97e61ab2-d20f-48c3-a68c-50476dd79308" providerId="ADAL" clId="{CAEC0C58-C48B-4525-9FCB-8088743F325B}" dt="2023-03-22T07:24:47.801" v="28" actId="14100"/>
        <pc:sldMkLst>
          <pc:docMk/>
          <pc:sldMk cId="976049824" sldId="258"/>
        </pc:sldMkLst>
        <pc:spChg chg="mod">
          <ac:chgData name="Maria Nyström" userId="97e61ab2-d20f-48c3-a68c-50476dd79308" providerId="ADAL" clId="{CAEC0C58-C48B-4525-9FCB-8088743F325B}" dt="2023-03-22T07:24:47.801" v="28" actId="14100"/>
          <ac:spMkLst>
            <pc:docMk/>
            <pc:sldMk cId="976049824" sldId="258"/>
            <ac:spMk id="4" creationId="{A96BDC69-D5A1-4256-A4F1-835E1A91894D}"/>
          </ac:spMkLst>
        </pc:spChg>
      </pc:sldChg>
      <pc:sldChg chg="modSp mod">
        <pc:chgData name="Maria Nyström" userId="97e61ab2-d20f-48c3-a68c-50476dd79308" providerId="ADAL" clId="{CAEC0C58-C48B-4525-9FCB-8088743F325B}" dt="2023-03-22T07:25:22.104" v="29" actId="113"/>
        <pc:sldMkLst>
          <pc:docMk/>
          <pc:sldMk cId="2553870707" sldId="262"/>
        </pc:sldMkLst>
        <pc:spChg chg="mod">
          <ac:chgData name="Maria Nyström" userId="97e61ab2-d20f-48c3-a68c-50476dd79308" providerId="ADAL" clId="{CAEC0C58-C48B-4525-9FCB-8088743F325B}" dt="2023-03-22T07:25:22.104" v="29" actId="113"/>
          <ac:spMkLst>
            <pc:docMk/>
            <pc:sldMk cId="2553870707" sldId="262"/>
            <ac:spMk id="6" creationId="{900A1E63-5127-4300-A508-08155A127DC0}"/>
          </ac:spMkLst>
        </pc:spChg>
      </pc:sldChg>
      <pc:sldChg chg="modSp mod">
        <pc:chgData name="Maria Nyström" userId="97e61ab2-d20f-48c3-a68c-50476dd79308" providerId="ADAL" clId="{CAEC0C58-C48B-4525-9FCB-8088743F325B}" dt="2023-03-22T07:26:43.700" v="30" actId="14100"/>
        <pc:sldMkLst>
          <pc:docMk/>
          <pc:sldMk cId="118705488" sldId="301"/>
        </pc:sldMkLst>
        <pc:spChg chg="mod">
          <ac:chgData name="Maria Nyström" userId="97e61ab2-d20f-48c3-a68c-50476dd79308" providerId="ADAL" clId="{CAEC0C58-C48B-4525-9FCB-8088743F325B}" dt="2023-03-22T07:26:43.700" v="30" actId="14100"/>
          <ac:spMkLst>
            <pc:docMk/>
            <pc:sldMk cId="118705488" sldId="301"/>
            <ac:spMk id="5" creationId="{BCE0BB88-1F9D-4D9D-BEAB-D0AEBB1A0B93}"/>
          </ac:spMkLst>
        </pc:spChg>
      </pc:sldChg>
      <pc:sldChg chg="addSp delSp modSp mod">
        <pc:chgData name="Maria Nyström" userId="97e61ab2-d20f-48c3-a68c-50476dd79308" providerId="ADAL" clId="{CAEC0C58-C48B-4525-9FCB-8088743F325B}" dt="2023-03-22T07:27:41.818" v="34" actId="14100"/>
        <pc:sldMkLst>
          <pc:docMk/>
          <pc:sldMk cId="1203770663" sldId="310"/>
        </pc:sldMkLst>
        <pc:spChg chg="mod">
          <ac:chgData name="Maria Nyström" userId="97e61ab2-d20f-48c3-a68c-50476dd79308" providerId="ADAL" clId="{CAEC0C58-C48B-4525-9FCB-8088743F325B}" dt="2023-03-22T07:27:41.818" v="34" actId="14100"/>
          <ac:spMkLst>
            <pc:docMk/>
            <pc:sldMk cId="1203770663" sldId="310"/>
            <ac:spMk id="5" creationId="{BCE0BB88-1F9D-4D9D-BEAB-D0AEBB1A0B93}"/>
          </ac:spMkLst>
        </pc:spChg>
        <pc:spChg chg="add del mod">
          <ac:chgData name="Maria Nyström" userId="97e61ab2-d20f-48c3-a68c-50476dd79308" providerId="ADAL" clId="{CAEC0C58-C48B-4525-9FCB-8088743F325B}" dt="2023-03-22T07:27:38.376" v="33" actId="478"/>
          <ac:spMkLst>
            <pc:docMk/>
            <pc:sldMk cId="1203770663" sldId="310"/>
            <ac:spMk id="6" creationId="{B7C9A74E-0BCF-F9BC-6B97-3059F55C46D2}"/>
          </ac:spMkLst>
        </pc:spChg>
        <pc:spChg chg="del">
          <ac:chgData name="Maria Nyström" userId="97e61ab2-d20f-48c3-a68c-50476dd79308" providerId="ADAL" clId="{CAEC0C58-C48B-4525-9FCB-8088743F325B}" dt="2023-03-22T07:27:34.383" v="32" actId="478"/>
          <ac:spMkLst>
            <pc:docMk/>
            <pc:sldMk cId="1203770663" sldId="310"/>
            <ac:spMk id="8" creationId="{FBC62D0B-74CD-4D17-B4AE-63FD0949321E}"/>
          </ac:spMkLst>
        </pc:spChg>
        <pc:spChg chg="del">
          <ac:chgData name="Maria Nyström" userId="97e61ab2-d20f-48c3-a68c-50476dd79308" providerId="ADAL" clId="{CAEC0C58-C48B-4525-9FCB-8088743F325B}" dt="2023-03-22T07:27:30.770" v="31" actId="478"/>
          <ac:spMkLst>
            <pc:docMk/>
            <pc:sldMk cId="1203770663" sldId="310"/>
            <ac:spMk id="9" creationId="{78490A86-146B-4AE1-B58E-AA56935CA675}"/>
          </ac:spMkLst>
        </pc:spChg>
      </pc:sldChg>
      <pc:sldChg chg="addSp delSp modSp mod">
        <pc:chgData name="Maria Nyström" userId="97e61ab2-d20f-48c3-a68c-50476dd79308" providerId="ADAL" clId="{CAEC0C58-C48B-4525-9FCB-8088743F325B}" dt="2023-03-22T07:57:54.093" v="59" actId="15"/>
        <pc:sldMkLst>
          <pc:docMk/>
          <pc:sldMk cId="33390815" sldId="313"/>
        </pc:sldMkLst>
        <pc:spChg chg="mod">
          <ac:chgData name="Maria Nyström" userId="97e61ab2-d20f-48c3-a68c-50476dd79308" providerId="ADAL" clId="{CAEC0C58-C48B-4525-9FCB-8088743F325B}" dt="2023-03-22T07:57:54.093" v="59" actId="15"/>
          <ac:spMkLst>
            <pc:docMk/>
            <pc:sldMk cId="33390815" sldId="313"/>
            <ac:spMk id="5" creationId="{BCE0BB88-1F9D-4D9D-BEAB-D0AEBB1A0B93}"/>
          </ac:spMkLst>
        </pc:spChg>
        <pc:spChg chg="add del mod">
          <ac:chgData name="Maria Nyström" userId="97e61ab2-d20f-48c3-a68c-50476dd79308" providerId="ADAL" clId="{CAEC0C58-C48B-4525-9FCB-8088743F325B}" dt="2023-03-22T07:57:47.273" v="56" actId="478"/>
          <ac:spMkLst>
            <pc:docMk/>
            <pc:sldMk cId="33390815" sldId="313"/>
            <ac:spMk id="6" creationId="{C1FAA029-AF7B-C26C-E54E-29D46564B897}"/>
          </ac:spMkLst>
        </pc:spChg>
        <pc:spChg chg="del">
          <ac:chgData name="Maria Nyström" userId="97e61ab2-d20f-48c3-a68c-50476dd79308" providerId="ADAL" clId="{CAEC0C58-C48B-4525-9FCB-8088743F325B}" dt="2023-03-22T07:57:44.021" v="55" actId="478"/>
          <ac:spMkLst>
            <pc:docMk/>
            <pc:sldMk cId="33390815" sldId="313"/>
            <ac:spMk id="8" creationId="{FBC62D0B-74CD-4D17-B4AE-63FD0949321E}"/>
          </ac:spMkLst>
        </pc:spChg>
        <pc:spChg chg="del mod">
          <ac:chgData name="Maria Nyström" userId="97e61ab2-d20f-48c3-a68c-50476dd79308" providerId="ADAL" clId="{CAEC0C58-C48B-4525-9FCB-8088743F325B}" dt="2023-03-22T07:57:39.951" v="54" actId="478"/>
          <ac:spMkLst>
            <pc:docMk/>
            <pc:sldMk cId="33390815" sldId="313"/>
            <ac:spMk id="9" creationId="{78490A86-146B-4AE1-B58E-AA56935CA675}"/>
          </ac:spMkLst>
        </pc:spChg>
      </pc:sldChg>
      <pc:sldChg chg="modSp mod">
        <pc:chgData name="Maria Nyström" userId="97e61ab2-d20f-48c3-a68c-50476dd79308" providerId="ADAL" clId="{CAEC0C58-C48B-4525-9FCB-8088743F325B}" dt="2023-03-22T08:15:45.088" v="224" actId="20577"/>
        <pc:sldMkLst>
          <pc:docMk/>
          <pc:sldMk cId="1437632451" sldId="316"/>
        </pc:sldMkLst>
        <pc:spChg chg="mod">
          <ac:chgData name="Maria Nyström" userId="97e61ab2-d20f-48c3-a68c-50476dd79308" providerId="ADAL" clId="{CAEC0C58-C48B-4525-9FCB-8088743F325B}" dt="2023-03-22T08:15:45.088" v="224" actId="20577"/>
          <ac:spMkLst>
            <pc:docMk/>
            <pc:sldMk cId="1437632451" sldId="316"/>
            <ac:spMk id="5" creationId="{BCE0BB88-1F9D-4D9D-BEAB-D0AEBB1A0B93}"/>
          </ac:spMkLst>
        </pc:spChg>
        <pc:spChg chg="mod">
          <ac:chgData name="Maria Nyström" userId="97e61ab2-d20f-48c3-a68c-50476dd79308" providerId="ADAL" clId="{CAEC0C58-C48B-4525-9FCB-8088743F325B}" dt="2023-03-22T07:58:34.529" v="63" actId="1076"/>
          <ac:spMkLst>
            <pc:docMk/>
            <pc:sldMk cId="1437632451" sldId="316"/>
            <ac:spMk id="8" creationId="{FBC62D0B-74CD-4D17-B4AE-63FD0949321E}"/>
          </ac:spMkLst>
        </pc:spChg>
        <pc:spChg chg="mod">
          <ac:chgData name="Maria Nyström" userId="97e61ab2-d20f-48c3-a68c-50476dd79308" providerId="ADAL" clId="{CAEC0C58-C48B-4525-9FCB-8088743F325B}" dt="2023-03-22T07:58:30.173" v="62" actId="14100"/>
          <ac:spMkLst>
            <pc:docMk/>
            <pc:sldMk cId="1437632451" sldId="316"/>
            <ac:spMk id="9" creationId="{78490A86-146B-4AE1-B58E-AA56935CA675}"/>
          </ac:spMkLst>
        </pc:spChg>
        <pc:picChg chg="mod">
          <ac:chgData name="Maria Nyström" userId="97e61ab2-d20f-48c3-a68c-50476dd79308" providerId="ADAL" clId="{CAEC0C58-C48B-4525-9FCB-8088743F325B}" dt="2023-03-22T07:58:18.302" v="60" actId="1076"/>
          <ac:picMkLst>
            <pc:docMk/>
            <pc:sldMk cId="1437632451" sldId="316"/>
            <ac:picMk id="3" creationId="{11491D74-53A2-4A50-8C15-3EF19E9CD22F}"/>
          </ac:picMkLst>
        </pc:picChg>
      </pc:sldChg>
      <pc:sldChg chg="modSp mod">
        <pc:chgData name="Maria Nyström" userId="97e61ab2-d20f-48c3-a68c-50476dd79308" providerId="ADAL" clId="{CAEC0C58-C48B-4525-9FCB-8088743F325B}" dt="2023-03-22T07:53:27.831" v="35" actId="14100"/>
        <pc:sldMkLst>
          <pc:docMk/>
          <pc:sldMk cId="3286791193" sldId="319"/>
        </pc:sldMkLst>
        <pc:spChg chg="mod">
          <ac:chgData name="Maria Nyström" userId="97e61ab2-d20f-48c3-a68c-50476dd79308" providerId="ADAL" clId="{CAEC0C58-C48B-4525-9FCB-8088743F325B}" dt="2023-03-22T07:53:27.831" v="35" actId="14100"/>
          <ac:spMkLst>
            <pc:docMk/>
            <pc:sldMk cId="3286791193" sldId="319"/>
            <ac:spMk id="5" creationId="{BCE0BB88-1F9D-4D9D-BEAB-D0AEBB1A0B93}"/>
          </ac:spMkLst>
        </pc:spChg>
      </pc:sldChg>
      <pc:sldChg chg="modSp mod">
        <pc:chgData name="Maria Nyström" userId="97e61ab2-d20f-48c3-a68c-50476dd79308" providerId="ADAL" clId="{CAEC0C58-C48B-4525-9FCB-8088743F325B}" dt="2023-03-22T07:53:42.211" v="36" actId="14100"/>
        <pc:sldMkLst>
          <pc:docMk/>
          <pc:sldMk cId="665184012" sldId="322"/>
        </pc:sldMkLst>
        <pc:spChg chg="mod">
          <ac:chgData name="Maria Nyström" userId="97e61ab2-d20f-48c3-a68c-50476dd79308" providerId="ADAL" clId="{CAEC0C58-C48B-4525-9FCB-8088743F325B}" dt="2023-03-22T07:53:42.211" v="36" actId="14100"/>
          <ac:spMkLst>
            <pc:docMk/>
            <pc:sldMk cId="665184012" sldId="322"/>
            <ac:spMk id="5" creationId="{BCE0BB88-1F9D-4D9D-BEAB-D0AEBB1A0B93}"/>
          </ac:spMkLst>
        </pc:spChg>
      </pc:sldChg>
      <pc:sldChg chg="modSp mod">
        <pc:chgData name="Maria Nyström" userId="97e61ab2-d20f-48c3-a68c-50476dd79308" providerId="ADAL" clId="{CAEC0C58-C48B-4525-9FCB-8088743F325B}" dt="2023-03-24T07:22:20.241" v="246" actId="1076"/>
        <pc:sldMkLst>
          <pc:docMk/>
          <pc:sldMk cId="1713446211" sldId="325"/>
        </pc:sldMkLst>
        <pc:spChg chg="mod">
          <ac:chgData name="Maria Nyström" userId="97e61ab2-d20f-48c3-a68c-50476dd79308" providerId="ADAL" clId="{CAEC0C58-C48B-4525-9FCB-8088743F325B}" dt="2023-03-24T07:22:12.626" v="244" actId="14100"/>
          <ac:spMkLst>
            <pc:docMk/>
            <pc:sldMk cId="1713446211" sldId="325"/>
            <ac:spMk id="5" creationId="{BCE0BB88-1F9D-4D9D-BEAB-D0AEBB1A0B93}"/>
          </ac:spMkLst>
        </pc:spChg>
        <pc:spChg chg="mod">
          <ac:chgData name="Maria Nyström" userId="97e61ab2-d20f-48c3-a68c-50476dd79308" providerId="ADAL" clId="{CAEC0C58-C48B-4525-9FCB-8088743F325B}" dt="2023-03-24T07:22:20.241" v="246" actId="1076"/>
          <ac:spMkLst>
            <pc:docMk/>
            <pc:sldMk cId="1713446211" sldId="325"/>
            <ac:spMk id="8" creationId="{FBC62D0B-74CD-4D17-B4AE-63FD0949321E}"/>
          </ac:spMkLst>
        </pc:spChg>
        <pc:spChg chg="mod">
          <ac:chgData name="Maria Nyström" userId="97e61ab2-d20f-48c3-a68c-50476dd79308" providerId="ADAL" clId="{CAEC0C58-C48B-4525-9FCB-8088743F325B}" dt="2023-03-24T07:22:17.128" v="245" actId="14100"/>
          <ac:spMkLst>
            <pc:docMk/>
            <pc:sldMk cId="1713446211" sldId="325"/>
            <ac:spMk id="9" creationId="{78490A86-146B-4AE1-B58E-AA56935CA675}"/>
          </ac:spMkLst>
        </pc:spChg>
      </pc:sldChg>
      <pc:sldChg chg="addSp delSp modSp mod">
        <pc:chgData name="Maria Nyström" userId="97e61ab2-d20f-48c3-a68c-50476dd79308" providerId="ADAL" clId="{CAEC0C58-C48B-4525-9FCB-8088743F325B}" dt="2023-03-22T07:54:12.074" v="40" actId="14100"/>
        <pc:sldMkLst>
          <pc:docMk/>
          <pc:sldMk cId="4096869194" sldId="328"/>
        </pc:sldMkLst>
        <pc:spChg chg="mod">
          <ac:chgData name="Maria Nyström" userId="97e61ab2-d20f-48c3-a68c-50476dd79308" providerId="ADAL" clId="{CAEC0C58-C48B-4525-9FCB-8088743F325B}" dt="2023-03-22T07:54:12.074" v="40" actId="14100"/>
          <ac:spMkLst>
            <pc:docMk/>
            <pc:sldMk cId="4096869194" sldId="328"/>
            <ac:spMk id="5" creationId="{BCE0BB88-1F9D-4D9D-BEAB-D0AEBB1A0B93}"/>
          </ac:spMkLst>
        </pc:spChg>
        <pc:spChg chg="add del mod">
          <ac:chgData name="Maria Nyström" userId="97e61ab2-d20f-48c3-a68c-50476dd79308" providerId="ADAL" clId="{CAEC0C58-C48B-4525-9FCB-8088743F325B}" dt="2023-03-22T07:54:09.285" v="39" actId="478"/>
          <ac:spMkLst>
            <pc:docMk/>
            <pc:sldMk cId="4096869194" sldId="328"/>
            <ac:spMk id="6" creationId="{AD26C03A-E513-2335-B899-880832E49A6E}"/>
          </ac:spMkLst>
        </pc:spChg>
        <pc:spChg chg="del">
          <ac:chgData name="Maria Nyström" userId="97e61ab2-d20f-48c3-a68c-50476dd79308" providerId="ADAL" clId="{CAEC0C58-C48B-4525-9FCB-8088743F325B}" dt="2023-03-22T07:54:06.765" v="38" actId="478"/>
          <ac:spMkLst>
            <pc:docMk/>
            <pc:sldMk cId="4096869194" sldId="328"/>
            <ac:spMk id="8" creationId="{FBC62D0B-74CD-4D17-B4AE-63FD0949321E}"/>
          </ac:spMkLst>
        </pc:spChg>
        <pc:spChg chg="del">
          <ac:chgData name="Maria Nyström" userId="97e61ab2-d20f-48c3-a68c-50476dd79308" providerId="ADAL" clId="{CAEC0C58-C48B-4525-9FCB-8088743F325B}" dt="2023-03-22T07:54:04.283" v="37" actId="478"/>
          <ac:spMkLst>
            <pc:docMk/>
            <pc:sldMk cId="4096869194" sldId="328"/>
            <ac:spMk id="9" creationId="{78490A86-146B-4AE1-B58E-AA56935CA675}"/>
          </ac:spMkLst>
        </pc:spChg>
      </pc:sldChg>
      <pc:sldChg chg="modSp mod">
        <pc:chgData name="Maria Nyström" userId="97e61ab2-d20f-48c3-a68c-50476dd79308" providerId="ADAL" clId="{CAEC0C58-C48B-4525-9FCB-8088743F325B}" dt="2023-03-22T07:55:09.919" v="49" actId="113"/>
        <pc:sldMkLst>
          <pc:docMk/>
          <pc:sldMk cId="942771852" sldId="330"/>
        </pc:sldMkLst>
        <pc:spChg chg="mod">
          <ac:chgData name="Maria Nyström" userId="97e61ab2-d20f-48c3-a68c-50476dd79308" providerId="ADAL" clId="{CAEC0C58-C48B-4525-9FCB-8088743F325B}" dt="2023-03-22T07:55:09.919" v="49" actId="113"/>
          <ac:spMkLst>
            <pc:docMk/>
            <pc:sldMk cId="942771852" sldId="330"/>
            <ac:spMk id="5" creationId="{BCE0BB88-1F9D-4D9D-BEAB-D0AEBB1A0B9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946F8F-894D-4D0F-9DF1-8BC9512B892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9AAB5F93-58DA-460B-9832-83266124ED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339C914-5C68-44B8-8B6C-A80DF41A4CB3}"/>
              </a:ext>
            </a:extLst>
          </p:cNvPr>
          <p:cNvSpPr>
            <a:spLocks noGrp="1"/>
          </p:cNvSpPr>
          <p:nvPr>
            <p:ph type="dt" sz="half" idx="10"/>
          </p:nvPr>
        </p:nvSpPr>
        <p:spPr/>
        <p:txBody>
          <a:bodyPr/>
          <a:lstStyle/>
          <a:p>
            <a:fld id="{7D3AF677-4FAB-4783-810B-96ACD5CF7593}" type="datetimeFigureOut">
              <a:rPr lang="fi-FI" smtClean="0"/>
              <a:t>24.3.2023</a:t>
            </a:fld>
            <a:endParaRPr lang="fi-FI"/>
          </a:p>
        </p:txBody>
      </p:sp>
      <p:sp>
        <p:nvSpPr>
          <p:cNvPr id="5" name="Alatunnisteen paikkamerkki 4">
            <a:extLst>
              <a:ext uri="{FF2B5EF4-FFF2-40B4-BE49-F238E27FC236}">
                <a16:creationId xmlns:a16="http://schemas.microsoft.com/office/drawing/2014/main" id="{BDCBB6EE-4FFE-419B-8B83-D50FF4DC219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68C98FC-BCAA-4A7C-8E52-AA3C1F7A28F4}"/>
              </a:ext>
            </a:extLst>
          </p:cNvPr>
          <p:cNvSpPr>
            <a:spLocks noGrp="1"/>
          </p:cNvSpPr>
          <p:nvPr>
            <p:ph type="sldNum" sz="quarter" idx="12"/>
          </p:nvPr>
        </p:nvSpPr>
        <p:spPr/>
        <p:txBody>
          <a:bodyPr/>
          <a:lstStyle/>
          <a:p>
            <a:fld id="{A049683D-31CE-4C49-BE0C-BAE56AC08AE5}" type="slidenum">
              <a:rPr lang="fi-FI" smtClean="0"/>
              <a:t>‹#›</a:t>
            </a:fld>
            <a:endParaRPr lang="fi-FI"/>
          </a:p>
        </p:txBody>
      </p:sp>
    </p:spTree>
    <p:extLst>
      <p:ext uri="{BB962C8B-B14F-4D97-AF65-F5344CB8AC3E}">
        <p14:creationId xmlns:p14="http://schemas.microsoft.com/office/powerpoint/2010/main" val="324296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B2A3CF-79DB-4D92-A83D-72849A0DD66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0E81F8A-7077-471F-BD54-63749FE63478}"/>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A07FD1D-E583-4244-8A96-1BB29652E44F}"/>
              </a:ext>
            </a:extLst>
          </p:cNvPr>
          <p:cNvSpPr>
            <a:spLocks noGrp="1"/>
          </p:cNvSpPr>
          <p:nvPr>
            <p:ph type="dt" sz="half" idx="10"/>
          </p:nvPr>
        </p:nvSpPr>
        <p:spPr/>
        <p:txBody>
          <a:bodyPr/>
          <a:lstStyle/>
          <a:p>
            <a:fld id="{7D3AF677-4FAB-4783-810B-96ACD5CF7593}" type="datetimeFigureOut">
              <a:rPr lang="fi-FI" smtClean="0"/>
              <a:t>24.3.2023</a:t>
            </a:fld>
            <a:endParaRPr lang="fi-FI"/>
          </a:p>
        </p:txBody>
      </p:sp>
      <p:sp>
        <p:nvSpPr>
          <p:cNvPr id="5" name="Alatunnisteen paikkamerkki 4">
            <a:extLst>
              <a:ext uri="{FF2B5EF4-FFF2-40B4-BE49-F238E27FC236}">
                <a16:creationId xmlns:a16="http://schemas.microsoft.com/office/drawing/2014/main" id="{9E0AA871-A4F9-475D-9EE5-2F3289D162E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4A62ABF-1C34-4B52-A304-68806F3165B4}"/>
              </a:ext>
            </a:extLst>
          </p:cNvPr>
          <p:cNvSpPr>
            <a:spLocks noGrp="1"/>
          </p:cNvSpPr>
          <p:nvPr>
            <p:ph type="sldNum" sz="quarter" idx="12"/>
          </p:nvPr>
        </p:nvSpPr>
        <p:spPr/>
        <p:txBody>
          <a:bodyPr/>
          <a:lstStyle/>
          <a:p>
            <a:fld id="{A049683D-31CE-4C49-BE0C-BAE56AC08AE5}" type="slidenum">
              <a:rPr lang="fi-FI" smtClean="0"/>
              <a:t>‹#›</a:t>
            </a:fld>
            <a:endParaRPr lang="fi-FI"/>
          </a:p>
        </p:txBody>
      </p:sp>
    </p:spTree>
    <p:extLst>
      <p:ext uri="{BB962C8B-B14F-4D97-AF65-F5344CB8AC3E}">
        <p14:creationId xmlns:p14="http://schemas.microsoft.com/office/powerpoint/2010/main" val="205561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4328644-651B-4A86-8807-B342D03F5E86}"/>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4BBDACC-0F51-421A-ADC7-0C2C82ECA64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AC4A89A-512D-4D6F-A7C0-E48F4E73B5B7}"/>
              </a:ext>
            </a:extLst>
          </p:cNvPr>
          <p:cNvSpPr>
            <a:spLocks noGrp="1"/>
          </p:cNvSpPr>
          <p:nvPr>
            <p:ph type="dt" sz="half" idx="10"/>
          </p:nvPr>
        </p:nvSpPr>
        <p:spPr/>
        <p:txBody>
          <a:bodyPr/>
          <a:lstStyle/>
          <a:p>
            <a:fld id="{7D3AF677-4FAB-4783-810B-96ACD5CF7593}" type="datetimeFigureOut">
              <a:rPr lang="fi-FI" smtClean="0"/>
              <a:t>24.3.2023</a:t>
            </a:fld>
            <a:endParaRPr lang="fi-FI"/>
          </a:p>
        </p:txBody>
      </p:sp>
      <p:sp>
        <p:nvSpPr>
          <p:cNvPr id="5" name="Alatunnisteen paikkamerkki 4">
            <a:extLst>
              <a:ext uri="{FF2B5EF4-FFF2-40B4-BE49-F238E27FC236}">
                <a16:creationId xmlns:a16="http://schemas.microsoft.com/office/drawing/2014/main" id="{318116FB-9521-4D41-94AE-F5249829CC0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4D5D6E1-12F7-4514-AB67-7B87DAA839CA}"/>
              </a:ext>
            </a:extLst>
          </p:cNvPr>
          <p:cNvSpPr>
            <a:spLocks noGrp="1"/>
          </p:cNvSpPr>
          <p:nvPr>
            <p:ph type="sldNum" sz="quarter" idx="12"/>
          </p:nvPr>
        </p:nvSpPr>
        <p:spPr/>
        <p:txBody>
          <a:bodyPr/>
          <a:lstStyle/>
          <a:p>
            <a:fld id="{A049683D-31CE-4C49-BE0C-BAE56AC08AE5}" type="slidenum">
              <a:rPr lang="fi-FI" smtClean="0"/>
              <a:t>‹#›</a:t>
            </a:fld>
            <a:endParaRPr lang="fi-FI"/>
          </a:p>
        </p:txBody>
      </p:sp>
    </p:spTree>
    <p:extLst>
      <p:ext uri="{BB962C8B-B14F-4D97-AF65-F5344CB8AC3E}">
        <p14:creationId xmlns:p14="http://schemas.microsoft.com/office/powerpoint/2010/main" val="10088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E6B90D-F1C8-42C4-923A-7F74A6269AD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3A4A599-D39E-470A-A9F9-E5FB423D700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DB4BE5A-BB0D-4F8B-A8A9-0781AEF87551}"/>
              </a:ext>
            </a:extLst>
          </p:cNvPr>
          <p:cNvSpPr>
            <a:spLocks noGrp="1"/>
          </p:cNvSpPr>
          <p:nvPr>
            <p:ph type="dt" sz="half" idx="10"/>
          </p:nvPr>
        </p:nvSpPr>
        <p:spPr/>
        <p:txBody>
          <a:bodyPr/>
          <a:lstStyle/>
          <a:p>
            <a:fld id="{7D3AF677-4FAB-4783-810B-96ACD5CF7593}" type="datetimeFigureOut">
              <a:rPr lang="fi-FI" smtClean="0"/>
              <a:t>24.3.2023</a:t>
            </a:fld>
            <a:endParaRPr lang="fi-FI"/>
          </a:p>
        </p:txBody>
      </p:sp>
      <p:sp>
        <p:nvSpPr>
          <p:cNvPr id="5" name="Alatunnisteen paikkamerkki 4">
            <a:extLst>
              <a:ext uri="{FF2B5EF4-FFF2-40B4-BE49-F238E27FC236}">
                <a16:creationId xmlns:a16="http://schemas.microsoft.com/office/drawing/2014/main" id="{81077E01-4815-4D05-AE47-2A5304F87F0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86F1F4D-33BB-421B-956B-675396989676}"/>
              </a:ext>
            </a:extLst>
          </p:cNvPr>
          <p:cNvSpPr>
            <a:spLocks noGrp="1"/>
          </p:cNvSpPr>
          <p:nvPr>
            <p:ph type="sldNum" sz="quarter" idx="12"/>
          </p:nvPr>
        </p:nvSpPr>
        <p:spPr/>
        <p:txBody>
          <a:bodyPr/>
          <a:lstStyle/>
          <a:p>
            <a:fld id="{A049683D-31CE-4C49-BE0C-BAE56AC08AE5}" type="slidenum">
              <a:rPr lang="fi-FI" smtClean="0"/>
              <a:t>‹#›</a:t>
            </a:fld>
            <a:endParaRPr lang="fi-FI"/>
          </a:p>
        </p:txBody>
      </p:sp>
    </p:spTree>
    <p:extLst>
      <p:ext uri="{BB962C8B-B14F-4D97-AF65-F5344CB8AC3E}">
        <p14:creationId xmlns:p14="http://schemas.microsoft.com/office/powerpoint/2010/main" val="359747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B1656D-AB09-4E06-BA18-9C787BDBA1C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2D3B9D6-D8CA-44AD-A6D4-01B365C81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7476F5E0-77FE-4968-9760-DDE5AC2FF15D}"/>
              </a:ext>
            </a:extLst>
          </p:cNvPr>
          <p:cNvSpPr>
            <a:spLocks noGrp="1"/>
          </p:cNvSpPr>
          <p:nvPr>
            <p:ph type="dt" sz="half" idx="10"/>
          </p:nvPr>
        </p:nvSpPr>
        <p:spPr/>
        <p:txBody>
          <a:bodyPr/>
          <a:lstStyle/>
          <a:p>
            <a:fld id="{7D3AF677-4FAB-4783-810B-96ACD5CF7593}" type="datetimeFigureOut">
              <a:rPr lang="fi-FI" smtClean="0"/>
              <a:t>24.3.2023</a:t>
            </a:fld>
            <a:endParaRPr lang="fi-FI"/>
          </a:p>
        </p:txBody>
      </p:sp>
      <p:sp>
        <p:nvSpPr>
          <p:cNvPr id="5" name="Alatunnisteen paikkamerkki 4">
            <a:extLst>
              <a:ext uri="{FF2B5EF4-FFF2-40B4-BE49-F238E27FC236}">
                <a16:creationId xmlns:a16="http://schemas.microsoft.com/office/drawing/2014/main" id="{0F9A69AB-7C49-4D00-AD4B-BD36D371C58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4F85760-37A8-43FD-952C-696BD4A0FB9E}"/>
              </a:ext>
            </a:extLst>
          </p:cNvPr>
          <p:cNvSpPr>
            <a:spLocks noGrp="1"/>
          </p:cNvSpPr>
          <p:nvPr>
            <p:ph type="sldNum" sz="quarter" idx="12"/>
          </p:nvPr>
        </p:nvSpPr>
        <p:spPr/>
        <p:txBody>
          <a:bodyPr/>
          <a:lstStyle/>
          <a:p>
            <a:fld id="{A049683D-31CE-4C49-BE0C-BAE56AC08AE5}" type="slidenum">
              <a:rPr lang="fi-FI" smtClean="0"/>
              <a:t>‹#›</a:t>
            </a:fld>
            <a:endParaRPr lang="fi-FI"/>
          </a:p>
        </p:txBody>
      </p:sp>
    </p:spTree>
    <p:extLst>
      <p:ext uri="{BB962C8B-B14F-4D97-AF65-F5344CB8AC3E}">
        <p14:creationId xmlns:p14="http://schemas.microsoft.com/office/powerpoint/2010/main" val="17906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08A3C5-F0C8-4A77-A637-837A6DCC005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AC738FB-C881-49E6-8D0E-756A3A7ECDC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57ABCA2-6421-4FCB-B900-C5A685A08B0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4981DE02-2004-4131-B308-AB8EB5F23385}"/>
              </a:ext>
            </a:extLst>
          </p:cNvPr>
          <p:cNvSpPr>
            <a:spLocks noGrp="1"/>
          </p:cNvSpPr>
          <p:nvPr>
            <p:ph type="dt" sz="half" idx="10"/>
          </p:nvPr>
        </p:nvSpPr>
        <p:spPr/>
        <p:txBody>
          <a:bodyPr/>
          <a:lstStyle/>
          <a:p>
            <a:fld id="{7D3AF677-4FAB-4783-810B-96ACD5CF7593}" type="datetimeFigureOut">
              <a:rPr lang="fi-FI" smtClean="0"/>
              <a:t>24.3.2023</a:t>
            </a:fld>
            <a:endParaRPr lang="fi-FI"/>
          </a:p>
        </p:txBody>
      </p:sp>
      <p:sp>
        <p:nvSpPr>
          <p:cNvPr id="6" name="Alatunnisteen paikkamerkki 5">
            <a:extLst>
              <a:ext uri="{FF2B5EF4-FFF2-40B4-BE49-F238E27FC236}">
                <a16:creationId xmlns:a16="http://schemas.microsoft.com/office/drawing/2014/main" id="{D7964327-EC2C-459B-A67B-19ED45DAF21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E41D16-FCD9-473E-89CE-AA0CBDD72548}"/>
              </a:ext>
            </a:extLst>
          </p:cNvPr>
          <p:cNvSpPr>
            <a:spLocks noGrp="1"/>
          </p:cNvSpPr>
          <p:nvPr>
            <p:ph type="sldNum" sz="quarter" idx="12"/>
          </p:nvPr>
        </p:nvSpPr>
        <p:spPr/>
        <p:txBody>
          <a:bodyPr/>
          <a:lstStyle/>
          <a:p>
            <a:fld id="{A049683D-31CE-4C49-BE0C-BAE56AC08AE5}" type="slidenum">
              <a:rPr lang="fi-FI" smtClean="0"/>
              <a:t>‹#›</a:t>
            </a:fld>
            <a:endParaRPr lang="fi-FI"/>
          </a:p>
        </p:txBody>
      </p:sp>
    </p:spTree>
    <p:extLst>
      <p:ext uri="{BB962C8B-B14F-4D97-AF65-F5344CB8AC3E}">
        <p14:creationId xmlns:p14="http://schemas.microsoft.com/office/powerpoint/2010/main" val="63125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59C389-3D33-4AA3-8828-BFB679773F2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D59081C-5A5B-4013-A891-3E38A372C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E9A2B51-C020-4735-AC98-D7FE0216807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89A66B9-C689-4152-955A-CAE36A50ED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FB05B6A-5AD7-4158-AB13-5F7FCA2DCB8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018F71B-5708-4520-B986-E20F2ACBC06E}"/>
              </a:ext>
            </a:extLst>
          </p:cNvPr>
          <p:cNvSpPr>
            <a:spLocks noGrp="1"/>
          </p:cNvSpPr>
          <p:nvPr>
            <p:ph type="dt" sz="half" idx="10"/>
          </p:nvPr>
        </p:nvSpPr>
        <p:spPr/>
        <p:txBody>
          <a:bodyPr/>
          <a:lstStyle/>
          <a:p>
            <a:fld id="{7D3AF677-4FAB-4783-810B-96ACD5CF7593}" type="datetimeFigureOut">
              <a:rPr lang="fi-FI" smtClean="0"/>
              <a:t>24.3.2023</a:t>
            </a:fld>
            <a:endParaRPr lang="fi-FI"/>
          </a:p>
        </p:txBody>
      </p:sp>
      <p:sp>
        <p:nvSpPr>
          <p:cNvPr id="8" name="Alatunnisteen paikkamerkki 7">
            <a:extLst>
              <a:ext uri="{FF2B5EF4-FFF2-40B4-BE49-F238E27FC236}">
                <a16:creationId xmlns:a16="http://schemas.microsoft.com/office/drawing/2014/main" id="{224B9F7C-C621-4718-8FE9-7D38CE61630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3C6CCF5-2AAB-4699-B49E-14C2AB842C45}"/>
              </a:ext>
            </a:extLst>
          </p:cNvPr>
          <p:cNvSpPr>
            <a:spLocks noGrp="1"/>
          </p:cNvSpPr>
          <p:nvPr>
            <p:ph type="sldNum" sz="quarter" idx="12"/>
          </p:nvPr>
        </p:nvSpPr>
        <p:spPr/>
        <p:txBody>
          <a:bodyPr/>
          <a:lstStyle/>
          <a:p>
            <a:fld id="{A049683D-31CE-4C49-BE0C-BAE56AC08AE5}" type="slidenum">
              <a:rPr lang="fi-FI" smtClean="0"/>
              <a:t>‹#›</a:t>
            </a:fld>
            <a:endParaRPr lang="fi-FI"/>
          </a:p>
        </p:txBody>
      </p:sp>
    </p:spTree>
    <p:extLst>
      <p:ext uri="{BB962C8B-B14F-4D97-AF65-F5344CB8AC3E}">
        <p14:creationId xmlns:p14="http://schemas.microsoft.com/office/powerpoint/2010/main" val="352728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FD0FEE-1BCB-46CB-B8F8-5166D96DBD8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61D0FD8-001B-4E2A-B94D-30DF25E6DECA}"/>
              </a:ext>
            </a:extLst>
          </p:cNvPr>
          <p:cNvSpPr>
            <a:spLocks noGrp="1"/>
          </p:cNvSpPr>
          <p:nvPr>
            <p:ph type="dt" sz="half" idx="10"/>
          </p:nvPr>
        </p:nvSpPr>
        <p:spPr/>
        <p:txBody>
          <a:bodyPr/>
          <a:lstStyle/>
          <a:p>
            <a:fld id="{7D3AF677-4FAB-4783-810B-96ACD5CF7593}" type="datetimeFigureOut">
              <a:rPr lang="fi-FI" smtClean="0"/>
              <a:t>24.3.2023</a:t>
            </a:fld>
            <a:endParaRPr lang="fi-FI"/>
          </a:p>
        </p:txBody>
      </p:sp>
      <p:sp>
        <p:nvSpPr>
          <p:cNvPr id="4" name="Alatunnisteen paikkamerkki 3">
            <a:extLst>
              <a:ext uri="{FF2B5EF4-FFF2-40B4-BE49-F238E27FC236}">
                <a16:creationId xmlns:a16="http://schemas.microsoft.com/office/drawing/2014/main" id="{B310F2E2-C4AB-4012-8EB4-28524EB4BB8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9B7C489-4062-4CAD-A128-208C29894825}"/>
              </a:ext>
            </a:extLst>
          </p:cNvPr>
          <p:cNvSpPr>
            <a:spLocks noGrp="1"/>
          </p:cNvSpPr>
          <p:nvPr>
            <p:ph type="sldNum" sz="quarter" idx="12"/>
          </p:nvPr>
        </p:nvSpPr>
        <p:spPr/>
        <p:txBody>
          <a:bodyPr/>
          <a:lstStyle/>
          <a:p>
            <a:fld id="{A049683D-31CE-4C49-BE0C-BAE56AC08AE5}" type="slidenum">
              <a:rPr lang="fi-FI" smtClean="0"/>
              <a:t>‹#›</a:t>
            </a:fld>
            <a:endParaRPr lang="fi-FI"/>
          </a:p>
        </p:txBody>
      </p:sp>
    </p:spTree>
    <p:extLst>
      <p:ext uri="{BB962C8B-B14F-4D97-AF65-F5344CB8AC3E}">
        <p14:creationId xmlns:p14="http://schemas.microsoft.com/office/powerpoint/2010/main" val="370749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C530B48-4328-4ED4-9EC6-B7DF5A270F6F}"/>
              </a:ext>
            </a:extLst>
          </p:cNvPr>
          <p:cNvSpPr>
            <a:spLocks noGrp="1"/>
          </p:cNvSpPr>
          <p:nvPr>
            <p:ph type="dt" sz="half" idx="10"/>
          </p:nvPr>
        </p:nvSpPr>
        <p:spPr/>
        <p:txBody>
          <a:bodyPr/>
          <a:lstStyle/>
          <a:p>
            <a:fld id="{7D3AF677-4FAB-4783-810B-96ACD5CF7593}" type="datetimeFigureOut">
              <a:rPr lang="fi-FI" smtClean="0"/>
              <a:t>24.3.2023</a:t>
            </a:fld>
            <a:endParaRPr lang="fi-FI"/>
          </a:p>
        </p:txBody>
      </p:sp>
      <p:sp>
        <p:nvSpPr>
          <p:cNvPr id="3" name="Alatunnisteen paikkamerkki 2">
            <a:extLst>
              <a:ext uri="{FF2B5EF4-FFF2-40B4-BE49-F238E27FC236}">
                <a16:creationId xmlns:a16="http://schemas.microsoft.com/office/drawing/2014/main" id="{938ED435-EDCC-4DB4-A060-454B9F044011}"/>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30CCB5B-E905-4B52-B403-A4D1C2DD5259}"/>
              </a:ext>
            </a:extLst>
          </p:cNvPr>
          <p:cNvSpPr>
            <a:spLocks noGrp="1"/>
          </p:cNvSpPr>
          <p:nvPr>
            <p:ph type="sldNum" sz="quarter" idx="12"/>
          </p:nvPr>
        </p:nvSpPr>
        <p:spPr/>
        <p:txBody>
          <a:bodyPr/>
          <a:lstStyle/>
          <a:p>
            <a:fld id="{A049683D-31CE-4C49-BE0C-BAE56AC08AE5}" type="slidenum">
              <a:rPr lang="fi-FI" smtClean="0"/>
              <a:t>‹#›</a:t>
            </a:fld>
            <a:endParaRPr lang="fi-FI"/>
          </a:p>
        </p:txBody>
      </p:sp>
    </p:spTree>
    <p:extLst>
      <p:ext uri="{BB962C8B-B14F-4D97-AF65-F5344CB8AC3E}">
        <p14:creationId xmlns:p14="http://schemas.microsoft.com/office/powerpoint/2010/main" val="249536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B92ED1-FBAB-426C-9F36-43B16AECB9E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6A694A5-A25C-4ADA-8E68-47A9DA30BF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291DBA0-3FC3-4690-A0D7-5D31AFC1F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50778C4-924B-422E-99C8-80DB365ED66F}"/>
              </a:ext>
            </a:extLst>
          </p:cNvPr>
          <p:cNvSpPr>
            <a:spLocks noGrp="1"/>
          </p:cNvSpPr>
          <p:nvPr>
            <p:ph type="dt" sz="half" idx="10"/>
          </p:nvPr>
        </p:nvSpPr>
        <p:spPr/>
        <p:txBody>
          <a:bodyPr/>
          <a:lstStyle/>
          <a:p>
            <a:fld id="{7D3AF677-4FAB-4783-810B-96ACD5CF7593}" type="datetimeFigureOut">
              <a:rPr lang="fi-FI" smtClean="0"/>
              <a:t>24.3.2023</a:t>
            </a:fld>
            <a:endParaRPr lang="fi-FI"/>
          </a:p>
        </p:txBody>
      </p:sp>
      <p:sp>
        <p:nvSpPr>
          <p:cNvPr id="6" name="Alatunnisteen paikkamerkki 5">
            <a:extLst>
              <a:ext uri="{FF2B5EF4-FFF2-40B4-BE49-F238E27FC236}">
                <a16:creationId xmlns:a16="http://schemas.microsoft.com/office/drawing/2014/main" id="{E091980B-7B5C-47C0-8DFE-29E9B4148D8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CA29004-C9F4-41AD-8F82-C2DDF3FE21FF}"/>
              </a:ext>
            </a:extLst>
          </p:cNvPr>
          <p:cNvSpPr>
            <a:spLocks noGrp="1"/>
          </p:cNvSpPr>
          <p:nvPr>
            <p:ph type="sldNum" sz="quarter" idx="12"/>
          </p:nvPr>
        </p:nvSpPr>
        <p:spPr/>
        <p:txBody>
          <a:bodyPr/>
          <a:lstStyle/>
          <a:p>
            <a:fld id="{A049683D-31CE-4C49-BE0C-BAE56AC08AE5}" type="slidenum">
              <a:rPr lang="fi-FI" smtClean="0"/>
              <a:t>‹#›</a:t>
            </a:fld>
            <a:endParaRPr lang="fi-FI"/>
          </a:p>
        </p:txBody>
      </p:sp>
    </p:spTree>
    <p:extLst>
      <p:ext uri="{BB962C8B-B14F-4D97-AF65-F5344CB8AC3E}">
        <p14:creationId xmlns:p14="http://schemas.microsoft.com/office/powerpoint/2010/main" val="267721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00D3D2-2880-4121-87FE-AD7108F7B14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94EA65F-29D0-4268-8220-DA1EA4334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B9B4355-8A4C-4187-806F-2CDBE6C1F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7375958-E093-4005-9BAD-7AC0C2CC5413}"/>
              </a:ext>
            </a:extLst>
          </p:cNvPr>
          <p:cNvSpPr>
            <a:spLocks noGrp="1"/>
          </p:cNvSpPr>
          <p:nvPr>
            <p:ph type="dt" sz="half" idx="10"/>
          </p:nvPr>
        </p:nvSpPr>
        <p:spPr/>
        <p:txBody>
          <a:bodyPr/>
          <a:lstStyle/>
          <a:p>
            <a:fld id="{7D3AF677-4FAB-4783-810B-96ACD5CF7593}" type="datetimeFigureOut">
              <a:rPr lang="fi-FI" smtClean="0"/>
              <a:t>24.3.2023</a:t>
            </a:fld>
            <a:endParaRPr lang="fi-FI"/>
          </a:p>
        </p:txBody>
      </p:sp>
      <p:sp>
        <p:nvSpPr>
          <p:cNvPr id="6" name="Alatunnisteen paikkamerkki 5">
            <a:extLst>
              <a:ext uri="{FF2B5EF4-FFF2-40B4-BE49-F238E27FC236}">
                <a16:creationId xmlns:a16="http://schemas.microsoft.com/office/drawing/2014/main" id="{ABB6ABB2-9071-408B-A417-27D557E8A0F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B69D3B6-A77A-41C0-A3B7-B2E01CB24B48}"/>
              </a:ext>
            </a:extLst>
          </p:cNvPr>
          <p:cNvSpPr>
            <a:spLocks noGrp="1"/>
          </p:cNvSpPr>
          <p:nvPr>
            <p:ph type="sldNum" sz="quarter" idx="12"/>
          </p:nvPr>
        </p:nvSpPr>
        <p:spPr/>
        <p:txBody>
          <a:bodyPr/>
          <a:lstStyle/>
          <a:p>
            <a:fld id="{A049683D-31CE-4C49-BE0C-BAE56AC08AE5}" type="slidenum">
              <a:rPr lang="fi-FI" smtClean="0"/>
              <a:t>‹#›</a:t>
            </a:fld>
            <a:endParaRPr lang="fi-FI"/>
          </a:p>
        </p:txBody>
      </p:sp>
    </p:spTree>
    <p:extLst>
      <p:ext uri="{BB962C8B-B14F-4D97-AF65-F5344CB8AC3E}">
        <p14:creationId xmlns:p14="http://schemas.microsoft.com/office/powerpoint/2010/main" val="251257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180DFCB-0354-449A-B4BE-DBF1FF86BA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B260D30E-BF04-42CD-A996-8ADE688EA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0C84F6B-5BB9-4155-9251-181AAE3C3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AF677-4FAB-4783-810B-96ACD5CF7593}" type="datetimeFigureOut">
              <a:rPr lang="fi-FI" smtClean="0"/>
              <a:t>24.3.2023</a:t>
            </a:fld>
            <a:endParaRPr lang="fi-FI"/>
          </a:p>
        </p:txBody>
      </p:sp>
      <p:sp>
        <p:nvSpPr>
          <p:cNvPr id="5" name="Alatunnisteen paikkamerkki 4">
            <a:extLst>
              <a:ext uri="{FF2B5EF4-FFF2-40B4-BE49-F238E27FC236}">
                <a16:creationId xmlns:a16="http://schemas.microsoft.com/office/drawing/2014/main" id="{72DA696F-BA08-4B1A-835F-543444C5B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7854940-149A-4C66-8703-F147F4AFC5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9683D-31CE-4C49-BE0C-BAE56AC08AE5}" type="slidenum">
              <a:rPr lang="fi-FI" smtClean="0"/>
              <a:t>‹#›</a:t>
            </a:fld>
            <a:endParaRPr lang="fi-FI"/>
          </a:p>
        </p:txBody>
      </p:sp>
    </p:spTree>
    <p:extLst>
      <p:ext uri="{BB962C8B-B14F-4D97-AF65-F5344CB8AC3E}">
        <p14:creationId xmlns:p14="http://schemas.microsoft.com/office/powerpoint/2010/main" val="40693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metsakeskus.maps.arcgis.com/apps/MapSeries/index.html?appid=e8c03f73165b44aa8edb276e11ca2d2c"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app=desktop&amp;v=opo_KwI0xtM&amp;list=PLtMxBepiQsI7edNn7BQEySCyTwg8oRI0O&amp;index=6" TargetMode="External"/><Relationship Id="rId3" Type="http://schemas.openxmlformats.org/officeDocument/2006/relationships/hyperlink" Target="https://www.youtube.com/watch?app=desktop&amp;v=CsQe45vl34Q" TargetMode="External"/><Relationship Id="rId7" Type="http://schemas.openxmlformats.org/officeDocument/2006/relationships/hyperlink" Target="https://helda.helsinki.fi/bitstream/handle/10138/306503/SYKEra_36_2019_Pienvesiopas.pdf?sequence=4&amp;isAllowed=y" TargetMode="Externa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www.metsakeskus.fi/sites/default/files/document/metsalain-10-pykalan-kohteiden-tulkintasuositus.pdf" TargetMode="External"/><Relationship Id="rId5" Type="http://schemas.openxmlformats.org/officeDocument/2006/relationships/hyperlink" Target="https://www.youtube.com/watch?app=desktop&amp;v=5Rvz1Hj-BEI" TargetMode="External"/><Relationship Id="rId10" Type="http://schemas.openxmlformats.org/officeDocument/2006/relationships/hyperlink" Target="https://tapio.fi/wp-content/uploads/2020/09/Metsanhoidon_suositukset_talousmetsien_luonnonhoitoon_TAPIO_2019.pdf" TargetMode="External"/><Relationship Id="rId4" Type="http://schemas.openxmlformats.org/officeDocument/2006/relationships/hyperlink" Target="https://www.youtube.com/watch?app=desktop&amp;v=S0QCYtha9Rw" TargetMode="External"/><Relationship Id="rId9" Type="http://schemas.openxmlformats.org/officeDocument/2006/relationships/hyperlink" Target="https://www.metsakeskus.fi/sites/default/files/document/talousmetsien-luonnonhoidon-laadunarviointi.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kku.ekdahl@mtk.fi"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markku.ekdahl@mtk.fi" TargetMode="Externa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hyperlink" Target="https://kestavametsa.fi/kulotustietopankki/"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kestavametsa.fi/wp-content/uploads/2022/07/PEFC_Yrittajan-tarkastuslista_2022-2.pdf" TargetMode="Externa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hyperlink" Target="https://kestavametsa.sharepoint.com/:f:/s/KMYkoulutusmateriaali/Evw_iAs3Z01KjV6H5ZhjAAgBMOUirQjzoR2KjL3SNjebcQ?e=4cNxT4"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eur02.safelinks.protection.outlook.com/?url=https%3A%2F%2Fkestavametsa.sharepoint.com%2F%3Af%3A%2Fs%2FKMYkoulutusmateriaali%2FEvr1dsMUGYhKhYpJrZITS9ABhs01lZUzg9RVPWUYHalEJQ%3Fe%3Ddb1ZUr&amp;data=05%7C01%7C%7C26a3343973a540d013bc08da7b9b1e0f%7Cc10c53fbad1e4893a1acee30fbe7b31c%7C0%7C0%7C637958203419433852%7CUnknown%7CTWFpbGZsb3d8eyJWIjoiMC4wLjAwMDAiLCJQIjoiV2luMzIiLCJBTiI6Ik1haWwiLCJXVCI6Mn0%3D%7C3000%7C%7C%7C&amp;sdata=VPMaBlb%2Fmp1%2B3SPFP4c4NnQ8sENriP0txglJ3H0G3Uo%3D&amp;reserved=0"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kestavametsa.sharepoint.com/:f:/s/KMYkoulutusmateriaali/EixXRjqqumlLng8GIix3VDkBnhKDCr69c602er532sj7hg?e=rZpprX"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yosuojelu.fi/harmaa-talous/tilaajavastuu" TargetMode="Externa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hyperlink" Target="https://www.youtube.com/watch?v=sboGZ4k_Md4"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Markku.ekdahl@mtk.fi"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pefc.fi/palvelut/materiaalit/"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metsakeskus.maps.arcgis.com/apps/MapSeries/index.html?appid=e8c03f73165b44aa8edb276e11ca2d2c" TargetMode="Externa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hyperlink" Target="https://www.pelastuslaitokset.fi/sites/default/files/2021-09/Polttonesteiden_varastointi_opas_2021_WEB.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380A35D-9637-420A-BA47-50C5EFE369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Otsikko 3">
            <a:extLst>
              <a:ext uri="{FF2B5EF4-FFF2-40B4-BE49-F238E27FC236}">
                <a16:creationId xmlns:a16="http://schemas.microsoft.com/office/drawing/2014/main" id="{A96BDC69-D5A1-4256-A4F1-835E1A91894D}"/>
              </a:ext>
            </a:extLst>
          </p:cNvPr>
          <p:cNvSpPr>
            <a:spLocks noGrp="1"/>
          </p:cNvSpPr>
          <p:nvPr>
            <p:ph type="ctrTitle"/>
          </p:nvPr>
        </p:nvSpPr>
        <p:spPr>
          <a:xfrm>
            <a:off x="2275404" y="1813560"/>
            <a:ext cx="7641192" cy="2365638"/>
          </a:xfrm>
          <a:solidFill>
            <a:srgbClr val="5C706E">
              <a:alpha val="80000"/>
            </a:srgbClr>
          </a:solidFill>
        </p:spPr>
        <p:txBody>
          <a:bodyPr>
            <a:normAutofit fontScale="90000"/>
          </a:bodyPr>
          <a:lstStyle/>
          <a:p>
            <a:r>
              <a:rPr lang="fi-FI" b="1" dirty="0">
                <a:solidFill>
                  <a:schemeClr val="bg1"/>
                </a:solidFill>
                <a:latin typeface="Bodoni MT" panose="02070603080606020203" pitchFamily="18" charset="0"/>
                <a:ea typeface="Nirmala UI" panose="020B0502040204020203" pitchFamily="34" charset="0"/>
                <a:cs typeface="Arial" panose="020B0604020202020204" pitchFamily="34" charset="0"/>
              </a:rPr>
              <a:t>Korjaavat toimenpiteet vuoden 2022 auditointituloksiin</a:t>
            </a:r>
          </a:p>
        </p:txBody>
      </p:sp>
      <p:sp>
        <p:nvSpPr>
          <p:cNvPr id="5" name="Alaotsikko 4">
            <a:extLst>
              <a:ext uri="{FF2B5EF4-FFF2-40B4-BE49-F238E27FC236}">
                <a16:creationId xmlns:a16="http://schemas.microsoft.com/office/drawing/2014/main" id="{B84091BD-EB11-4869-A627-6C88952A8EDD}"/>
              </a:ext>
            </a:extLst>
          </p:cNvPr>
          <p:cNvSpPr>
            <a:spLocks noGrp="1"/>
          </p:cNvSpPr>
          <p:nvPr>
            <p:ph type="subTitle" idx="1"/>
          </p:nvPr>
        </p:nvSpPr>
        <p:spPr>
          <a:xfrm>
            <a:off x="2275404" y="4179198"/>
            <a:ext cx="7641192" cy="824947"/>
          </a:xfrm>
          <a:solidFill>
            <a:srgbClr val="5C706E">
              <a:alpha val="80000"/>
            </a:srgbClr>
          </a:solidFill>
        </p:spPr>
        <p:txBody>
          <a:bodyPr anchor="ctr"/>
          <a:lstStyle/>
          <a:p>
            <a:r>
              <a:rPr lang="fi-FI" dirty="0">
                <a:solidFill>
                  <a:schemeClr val="bg1"/>
                </a:solidFill>
                <a:latin typeface="Avenir Next LT Pro Light" panose="020B0304020202020204" pitchFamily="34" charset="0"/>
                <a:ea typeface="Nirmala UI" panose="020B0502040204020203" pitchFamily="34" charset="0"/>
                <a:cs typeface="Arial" panose="020B0604020202020204" pitchFamily="34" charset="0"/>
              </a:rPr>
              <a:t>Muistilista Pohjoiselle PEFC-alueelle</a:t>
            </a:r>
          </a:p>
        </p:txBody>
      </p:sp>
    </p:spTree>
    <p:extLst>
      <p:ext uri="{BB962C8B-B14F-4D97-AF65-F5344CB8AC3E}">
        <p14:creationId xmlns:p14="http://schemas.microsoft.com/office/powerpoint/2010/main" val="976049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a:bodyPr>
          <a:lstStyle/>
          <a:p>
            <a:r>
              <a:rPr lang="fi-FI" b="1" dirty="0">
                <a:latin typeface="Bodoni MT" panose="02070603080606020203" pitchFamily="18" charset="0"/>
              </a:rPr>
              <a:t>Metsänkäyttöilmoitukset</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354165"/>
            <a:ext cx="6540575" cy="620079"/>
          </a:xfrm>
        </p:spPr>
        <p:txBody>
          <a:bodyPr>
            <a:normAutofit/>
          </a:bodyPr>
          <a:lstStyle/>
          <a:p>
            <a:r>
              <a:rPr lang="fi-FI">
                <a:latin typeface="Bodoni MT" panose="02070603080606020203" pitchFamily="18" charset="0"/>
              </a:rPr>
              <a:t>Poikkeaman kuvaus ja perussyyn analysointi</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10514391" cy="3173159"/>
          </a:xfrm>
        </p:spPr>
        <p:txBody>
          <a:bodyPr>
            <a:normAutofit/>
          </a:bodyPr>
          <a:lstStyle/>
          <a:p>
            <a:pPr marL="0" indent="0">
              <a:buNone/>
            </a:pPr>
            <a:r>
              <a:rPr lang="fi-FI" sz="2000" b="1" u="sng" dirty="0">
                <a:latin typeface="Avenir Next LT Pro Light" panose="020B0304020202020204" pitchFamily="34" charset="0"/>
              </a:rPr>
              <a:t>Kuvaus</a:t>
            </a:r>
            <a:r>
              <a:rPr lang="fi-FI" sz="2000" b="1" dirty="0">
                <a:latin typeface="Avenir Next LT Pro Light" panose="020B0304020202020204" pitchFamily="34" charset="0"/>
              </a:rPr>
              <a:t>:</a:t>
            </a:r>
          </a:p>
          <a:p>
            <a:r>
              <a:rPr lang="fi-FI" sz="2000" dirty="0">
                <a:latin typeface="Avenir Next LT Pro Light" panose="020B0304020202020204" pitchFamily="34" charset="0"/>
              </a:rPr>
              <a:t>Puutteita metsänkäyttöilmoitusten lähettämisessä</a:t>
            </a:r>
          </a:p>
          <a:p>
            <a:pPr marL="0" indent="0">
              <a:buNone/>
            </a:pPr>
            <a:r>
              <a:rPr lang="fi-FI" sz="2000" b="1" u="sng" dirty="0">
                <a:latin typeface="Avenir Next LT Pro Light" panose="020B0304020202020204" pitchFamily="34" charset="0"/>
              </a:rPr>
              <a:t>Perussyyn analysointi:</a:t>
            </a:r>
          </a:p>
          <a:p>
            <a:r>
              <a:rPr lang="fi-FI" sz="2000" dirty="0">
                <a:latin typeface="Avenir Next LT Pro Light" panose="020B0304020202020204" pitchFamily="34" charset="0"/>
              </a:rPr>
              <a:t>Tekniset-/tietoliikenneongelmat metsänkäyttöilmoitusten lähettämisessä</a:t>
            </a:r>
          </a:p>
          <a:p>
            <a:r>
              <a:rPr lang="fi-FI" sz="2000" dirty="0">
                <a:latin typeface="Avenir Next LT Pro Light" panose="020B0304020202020204" pitchFamily="34" charset="0"/>
              </a:rPr>
              <a:t>Metsäkeskuksen metsään.fi –aineiston kuviorajaukset poikkeavat maastosta / toimijoiden järjestelmistä, huolimattomuus metsänkäyttöilmoituksen teossa</a:t>
            </a:r>
          </a:p>
        </p:txBody>
      </p:sp>
      <p:sp>
        <p:nvSpPr>
          <p:cNvPr id="8" name="Tekstiruutu 7">
            <a:extLst>
              <a:ext uri="{FF2B5EF4-FFF2-40B4-BE49-F238E27FC236}">
                <a16:creationId xmlns:a16="http://schemas.microsoft.com/office/drawing/2014/main" id="{467E61E0-6E85-4830-A303-9F66ED78E577}"/>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3 </a:t>
            </a:r>
            <a:endParaRPr lang="fi-FI" sz="3600" b="1" dirty="0">
              <a:latin typeface="Bodoni MT" panose="02070603080606020203" pitchFamily="18" charset="0"/>
            </a:endParaRPr>
          </a:p>
        </p:txBody>
      </p:sp>
    </p:spTree>
    <p:extLst>
      <p:ext uri="{BB962C8B-B14F-4D97-AF65-F5344CB8AC3E}">
        <p14:creationId xmlns:p14="http://schemas.microsoft.com/office/powerpoint/2010/main" val="405036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1999"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a:bodyPr>
          <a:lstStyle/>
          <a:p>
            <a:r>
              <a:rPr lang="fi-FI" b="1" dirty="0">
                <a:latin typeface="Bodoni MT" panose="02070603080606020203" pitchFamily="18" charset="0"/>
              </a:rPr>
              <a:t>Metsänkäyttöilmoitukset</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664206"/>
            <a:ext cx="4489179" cy="620079"/>
          </a:xfrm>
        </p:spPr>
        <p:txBody>
          <a:bodyPr/>
          <a:lstStyle/>
          <a:p>
            <a:r>
              <a:rPr lang="fi-FI" dirty="0">
                <a:latin typeface="Bodoni MT" panose="02070603080606020203" pitchFamily="18" charset="0"/>
              </a:rPr>
              <a:t>Toimikunnan suositus</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6" y="2392489"/>
            <a:ext cx="7808175" cy="4036886"/>
          </a:xfrm>
        </p:spPr>
        <p:txBody>
          <a:bodyPr>
            <a:normAutofit/>
          </a:bodyPr>
          <a:lstStyle/>
          <a:p>
            <a:r>
              <a:rPr lang="fi-FI" sz="2000" dirty="0">
                <a:latin typeface="Avenir Next LT Pro Light" panose="020B0304020202020204" pitchFamily="34" charset="0"/>
              </a:rPr>
              <a:t>Mahdolliset tietojärjestelmä- tai tietoliikenneongelmat selvitetään ja korjataan</a:t>
            </a:r>
          </a:p>
          <a:p>
            <a:r>
              <a:rPr lang="fi-FI" sz="2000" dirty="0">
                <a:latin typeface="Avenir Next LT Pro Light" panose="020B0304020202020204" pitchFamily="34" charset="0"/>
              </a:rPr>
              <a:t>Metsänkäyttöilmoitus tarkistetaan Metsäkeskuksen karttapalvelusta aina ennen hakkuuta</a:t>
            </a:r>
          </a:p>
        </p:txBody>
      </p:sp>
      <p:sp>
        <p:nvSpPr>
          <p:cNvPr id="8" name="Tekstin paikkamerkki 7">
            <a:extLst>
              <a:ext uri="{FF2B5EF4-FFF2-40B4-BE49-F238E27FC236}">
                <a16:creationId xmlns:a16="http://schemas.microsoft.com/office/drawing/2014/main" id="{FBC62D0B-74CD-4D17-B4AE-63FD0949321E}"/>
              </a:ext>
            </a:extLst>
          </p:cNvPr>
          <p:cNvSpPr>
            <a:spLocks noGrp="1"/>
          </p:cNvSpPr>
          <p:nvPr>
            <p:ph type="body" sz="quarter" idx="3"/>
          </p:nvPr>
        </p:nvSpPr>
        <p:spPr>
          <a:xfrm>
            <a:off x="8557951" y="1651048"/>
            <a:ext cx="5183188" cy="620078"/>
          </a:xfrm>
        </p:spPr>
        <p:txBody>
          <a:bodyPr/>
          <a:lstStyle/>
          <a:p>
            <a:r>
              <a:rPr lang="fi-FI" dirty="0">
                <a:latin typeface="Bodoni MT" panose="02070603080606020203" pitchFamily="18" charset="0"/>
              </a:rPr>
              <a:t>Koulutus ja tukimateriaali</a:t>
            </a:r>
          </a:p>
        </p:txBody>
      </p:sp>
      <p:sp>
        <p:nvSpPr>
          <p:cNvPr id="9" name="Sisällön paikkamerkki 8">
            <a:extLst>
              <a:ext uri="{FF2B5EF4-FFF2-40B4-BE49-F238E27FC236}">
                <a16:creationId xmlns:a16="http://schemas.microsoft.com/office/drawing/2014/main" id="{78490A86-146B-4AE1-B58E-AA56935CA675}"/>
              </a:ext>
            </a:extLst>
          </p:cNvPr>
          <p:cNvSpPr>
            <a:spLocks noGrp="1"/>
          </p:cNvSpPr>
          <p:nvPr>
            <p:ph sz="quarter" idx="4"/>
          </p:nvPr>
        </p:nvSpPr>
        <p:spPr>
          <a:xfrm>
            <a:off x="8637337" y="2478423"/>
            <a:ext cx="3554662" cy="3167444"/>
          </a:xfrm>
        </p:spPr>
        <p:txBody>
          <a:bodyPr>
            <a:normAutofit/>
          </a:bodyPr>
          <a:lstStyle/>
          <a:p>
            <a:r>
              <a:rPr lang="fi-FI" sz="2000" dirty="0">
                <a:latin typeface="Avenir Next LT Pro Light" panose="020B0304020202020204" pitchFamily="34" charset="0"/>
                <a:hlinkClick r:id="rId3"/>
              </a:rPr>
              <a:t>Metsänkäyttöilmoitukset kartalla</a:t>
            </a:r>
            <a:endParaRPr lang="fi-FI" sz="2000" dirty="0">
              <a:latin typeface="Avenir Next LT Pro Light" panose="020B0304020202020204" pitchFamily="34" charset="0"/>
            </a:endParaRPr>
          </a:p>
        </p:txBody>
      </p:sp>
      <p:sp>
        <p:nvSpPr>
          <p:cNvPr id="10" name="Tekstiruutu 9">
            <a:extLst>
              <a:ext uri="{FF2B5EF4-FFF2-40B4-BE49-F238E27FC236}">
                <a16:creationId xmlns:a16="http://schemas.microsoft.com/office/drawing/2014/main" id="{280626E4-3FE2-408E-AA60-1F77AB2788E0}"/>
              </a:ext>
            </a:extLst>
          </p:cNvPr>
          <p:cNvSpPr txBox="1"/>
          <p:nvPr/>
        </p:nvSpPr>
        <p:spPr>
          <a:xfrm>
            <a:off x="-1" y="146227"/>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3</a:t>
            </a:r>
          </a:p>
        </p:txBody>
      </p:sp>
    </p:spTree>
    <p:extLst>
      <p:ext uri="{BB962C8B-B14F-4D97-AF65-F5344CB8AC3E}">
        <p14:creationId xmlns:p14="http://schemas.microsoft.com/office/powerpoint/2010/main" val="304891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7727"/>
            <a:ext cx="12191998"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74064" y="328549"/>
            <a:ext cx="10134599" cy="1325563"/>
          </a:xfrm>
        </p:spPr>
        <p:txBody>
          <a:bodyPr/>
          <a:lstStyle/>
          <a:p>
            <a:r>
              <a:rPr lang="fi-FI" b="1">
                <a:latin typeface="Bodoni MT" panose="02070603080606020203" pitchFamily="18" charset="0"/>
              </a:rPr>
              <a:t>Kriteerin huomiointi organisaatiossa, toimenpiteet &amp; aikataulu:</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idx="1"/>
          </p:nvPr>
        </p:nvSpPr>
        <p:spPr>
          <a:xfrm>
            <a:off x="1219198" y="1982661"/>
            <a:ext cx="10134601" cy="3722400"/>
          </a:xfrm>
        </p:spPr>
        <p:txBody>
          <a:bodyPr/>
          <a:lstStyle/>
          <a:p>
            <a:pPr marL="0" indent="0">
              <a:buNone/>
            </a:pPr>
            <a:r>
              <a:rPr lang="fi-FI" b="1" dirty="0">
                <a:latin typeface="Avenir Next LT Pro Light" panose="020B0304020202020204" pitchFamily="34" charset="0"/>
              </a:rPr>
              <a:t>Kommentit:</a:t>
            </a:r>
          </a:p>
          <a:p>
            <a:endParaRPr lang="fi-FI" dirty="0">
              <a:latin typeface="Avenir Next LT Pro Light" panose="020B0304020202020204" pitchFamily="34" charset="0"/>
            </a:endParaRPr>
          </a:p>
        </p:txBody>
      </p:sp>
      <p:sp>
        <p:nvSpPr>
          <p:cNvPr id="6" name="Tekstiruutu 5">
            <a:extLst>
              <a:ext uri="{FF2B5EF4-FFF2-40B4-BE49-F238E27FC236}">
                <a16:creationId xmlns:a16="http://schemas.microsoft.com/office/drawing/2014/main" id="{A9A08502-315E-4060-A63F-78A37630ACDE}"/>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 </a:t>
            </a:r>
          </a:p>
          <a:p>
            <a:pPr algn="ctr"/>
            <a:r>
              <a:rPr lang="fi-FI" b="1" dirty="0">
                <a:latin typeface="Bodoni MT" panose="02070603080606020203" pitchFamily="18" charset="0"/>
              </a:rPr>
              <a:t>3 </a:t>
            </a:r>
            <a:endParaRPr lang="fi-FI" sz="3600" b="1" dirty="0">
              <a:latin typeface="Bodoni MT" panose="02070603080606020203" pitchFamily="18" charset="0"/>
            </a:endParaRPr>
          </a:p>
        </p:txBody>
      </p:sp>
    </p:spTree>
    <p:extLst>
      <p:ext uri="{BB962C8B-B14F-4D97-AF65-F5344CB8AC3E}">
        <p14:creationId xmlns:p14="http://schemas.microsoft.com/office/powerpoint/2010/main" val="29941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a:bodyPr>
          <a:lstStyle/>
          <a:p>
            <a:r>
              <a:rPr lang="fi-FI" b="1" dirty="0">
                <a:latin typeface="Bodoni MT" panose="02070603080606020203" pitchFamily="18" charset="0"/>
              </a:rPr>
              <a:t>Metsänhoitotöiden laatu varmistetaan</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354165"/>
            <a:ext cx="6540575" cy="620079"/>
          </a:xfrm>
        </p:spPr>
        <p:txBody>
          <a:bodyPr>
            <a:normAutofit/>
          </a:bodyPr>
          <a:lstStyle/>
          <a:p>
            <a:r>
              <a:rPr lang="fi-FI">
                <a:latin typeface="Bodoni MT" panose="02070603080606020203" pitchFamily="18" charset="0"/>
              </a:rPr>
              <a:t>Poikkeaman kuvaus ja perussyyn analysointi</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10514391" cy="3173159"/>
          </a:xfrm>
        </p:spPr>
        <p:txBody>
          <a:bodyPr>
            <a:normAutofit/>
          </a:bodyPr>
          <a:lstStyle/>
          <a:p>
            <a:pPr marL="0" indent="0">
              <a:buNone/>
            </a:pPr>
            <a:r>
              <a:rPr lang="fi-FI" sz="2000" b="1" u="sng" dirty="0">
                <a:latin typeface="Avenir Next LT Pro Light" panose="020B0304020202020204" pitchFamily="34" charset="0"/>
              </a:rPr>
              <a:t>Kuvaus</a:t>
            </a:r>
            <a:r>
              <a:rPr lang="fi-FI" sz="2000" b="1" dirty="0">
                <a:latin typeface="Avenir Next LT Pro Light" panose="020B0304020202020204" pitchFamily="34" charset="0"/>
              </a:rPr>
              <a:t>:</a:t>
            </a:r>
          </a:p>
          <a:p>
            <a:r>
              <a:rPr lang="fi-FI" sz="2000" dirty="0">
                <a:latin typeface="Avenir Next LT Pro Light" panose="020B0304020202020204" pitchFamily="34" charset="0"/>
              </a:rPr>
              <a:t>Metsänhoitotöiden laadunseurantavaatimus puuttuu metsänomistajien ja/tai yrittäjien sopimuksista, laadunseurannan dokumentoinnissa puutteita</a:t>
            </a:r>
          </a:p>
          <a:p>
            <a:pPr marL="0" indent="0">
              <a:buNone/>
            </a:pPr>
            <a:r>
              <a:rPr lang="fi-FI" sz="2000" b="1" u="sng" dirty="0">
                <a:latin typeface="Avenir Next LT Pro Light" panose="020B0304020202020204" pitchFamily="34" charset="0"/>
              </a:rPr>
              <a:t>Perussyyn analysointi:</a:t>
            </a:r>
          </a:p>
          <a:p>
            <a:r>
              <a:rPr lang="fi-FI" sz="2000" dirty="0">
                <a:latin typeface="Avenir Next LT Pro Light" panose="020B0304020202020204" pitchFamily="34" charset="0"/>
              </a:rPr>
              <a:t>Toimijat eivät joko tunne vaatimusta metsänhoitotöiden laadun varmistamisesta ja dokumentoinnista tai eivät noudata vaatimusta</a:t>
            </a:r>
          </a:p>
        </p:txBody>
      </p:sp>
      <p:sp>
        <p:nvSpPr>
          <p:cNvPr id="8" name="Tekstiruutu 7">
            <a:extLst>
              <a:ext uri="{FF2B5EF4-FFF2-40B4-BE49-F238E27FC236}">
                <a16:creationId xmlns:a16="http://schemas.microsoft.com/office/drawing/2014/main" id="{467E61E0-6E85-4830-A303-9F66ED78E577}"/>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5 </a:t>
            </a:r>
            <a:endParaRPr lang="fi-FI" sz="3600" b="1" dirty="0">
              <a:latin typeface="Bodoni MT" panose="02070603080606020203" pitchFamily="18" charset="0"/>
            </a:endParaRPr>
          </a:p>
        </p:txBody>
      </p:sp>
    </p:spTree>
    <p:extLst>
      <p:ext uri="{BB962C8B-B14F-4D97-AF65-F5344CB8AC3E}">
        <p14:creationId xmlns:p14="http://schemas.microsoft.com/office/powerpoint/2010/main" val="207721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1999"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a:bodyPr>
          <a:lstStyle/>
          <a:p>
            <a:r>
              <a:rPr lang="fi-FI" b="1" dirty="0">
                <a:latin typeface="Bodoni MT" panose="02070603080606020203" pitchFamily="18" charset="0"/>
              </a:rPr>
              <a:t>Metsänhoitotöiden laatu varmistetaan</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664206"/>
            <a:ext cx="4489179" cy="620079"/>
          </a:xfrm>
        </p:spPr>
        <p:txBody>
          <a:bodyPr/>
          <a:lstStyle/>
          <a:p>
            <a:r>
              <a:rPr lang="fi-FI" dirty="0">
                <a:latin typeface="Bodoni MT" panose="02070603080606020203" pitchFamily="18" charset="0"/>
              </a:rPr>
              <a:t>Toimikunnan suositus</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6" y="2392489"/>
            <a:ext cx="9939004" cy="4036886"/>
          </a:xfrm>
        </p:spPr>
        <p:txBody>
          <a:bodyPr>
            <a:normAutofit/>
          </a:bodyPr>
          <a:lstStyle/>
          <a:p>
            <a:r>
              <a:rPr lang="fi-FI" sz="2000" dirty="0">
                <a:latin typeface="Avenir Next LT Pro Light" panose="020B0304020202020204" pitchFamily="34" charset="0"/>
              </a:rPr>
              <a:t>Toimijat varmistavat, että kaikkiin metsänhoitotöiden urakointisopimuksiin sekä metsänomistajien sopimuspohjiin on kirjattu vaatimus laadunseurannasta</a:t>
            </a:r>
          </a:p>
          <a:p>
            <a:r>
              <a:rPr lang="fi-FI" sz="2000" dirty="0">
                <a:latin typeface="Avenir Next LT Pro Light" panose="020B0304020202020204" pitchFamily="34" charset="0"/>
              </a:rPr>
              <a:t>Omavalvonnan tulokset dokumentoidaan sähköisesti tai paperilla</a:t>
            </a:r>
          </a:p>
        </p:txBody>
      </p:sp>
      <p:sp>
        <p:nvSpPr>
          <p:cNvPr id="10" name="Tekstiruutu 9">
            <a:extLst>
              <a:ext uri="{FF2B5EF4-FFF2-40B4-BE49-F238E27FC236}">
                <a16:creationId xmlns:a16="http://schemas.microsoft.com/office/drawing/2014/main" id="{280626E4-3FE2-408E-AA60-1F77AB2788E0}"/>
              </a:ext>
            </a:extLst>
          </p:cNvPr>
          <p:cNvSpPr txBox="1"/>
          <p:nvPr/>
        </p:nvSpPr>
        <p:spPr>
          <a:xfrm>
            <a:off x="-1" y="146227"/>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5</a:t>
            </a:r>
          </a:p>
        </p:txBody>
      </p:sp>
    </p:spTree>
    <p:extLst>
      <p:ext uri="{BB962C8B-B14F-4D97-AF65-F5344CB8AC3E}">
        <p14:creationId xmlns:p14="http://schemas.microsoft.com/office/powerpoint/2010/main" val="120377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7727"/>
            <a:ext cx="12191998"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74064" y="328549"/>
            <a:ext cx="10134599" cy="1325563"/>
          </a:xfrm>
        </p:spPr>
        <p:txBody>
          <a:bodyPr/>
          <a:lstStyle/>
          <a:p>
            <a:r>
              <a:rPr lang="fi-FI" b="1">
                <a:latin typeface="Bodoni MT" panose="02070603080606020203" pitchFamily="18" charset="0"/>
              </a:rPr>
              <a:t>Kriteerin huomiointi organisaatiossa, toimenpiteet &amp; aikataulu:</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idx="1"/>
          </p:nvPr>
        </p:nvSpPr>
        <p:spPr>
          <a:xfrm>
            <a:off x="1219198" y="1982661"/>
            <a:ext cx="10134601" cy="3722400"/>
          </a:xfrm>
        </p:spPr>
        <p:txBody>
          <a:bodyPr/>
          <a:lstStyle/>
          <a:p>
            <a:pPr marL="0" indent="0">
              <a:buNone/>
            </a:pPr>
            <a:r>
              <a:rPr lang="fi-FI" b="1" dirty="0">
                <a:latin typeface="Avenir Next LT Pro Light" panose="020B0304020202020204" pitchFamily="34" charset="0"/>
              </a:rPr>
              <a:t>Kommentit:</a:t>
            </a:r>
          </a:p>
          <a:p>
            <a:endParaRPr lang="fi-FI" dirty="0">
              <a:latin typeface="Avenir Next LT Pro Light" panose="020B0304020202020204" pitchFamily="34" charset="0"/>
            </a:endParaRPr>
          </a:p>
        </p:txBody>
      </p:sp>
      <p:sp>
        <p:nvSpPr>
          <p:cNvPr id="6" name="Tekstiruutu 5">
            <a:extLst>
              <a:ext uri="{FF2B5EF4-FFF2-40B4-BE49-F238E27FC236}">
                <a16:creationId xmlns:a16="http://schemas.microsoft.com/office/drawing/2014/main" id="{A9A08502-315E-4060-A63F-78A37630ACDE}"/>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 </a:t>
            </a:r>
          </a:p>
          <a:p>
            <a:pPr algn="ctr"/>
            <a:r>
              <a:rPr lang="fi-FI" b="1" dirty="0">
                <a:latin typeface="Bodoni MT" panose="02070603080606020203" pitchFamily="18" charset="0"/>
              </a:rPr>
              <a:t>5</a:t>
            </a:r>
            <a:endParaRPr lang="fi-FI" sz="3600" b="1" dirty="0">
              <a:latin typeface="Bodoni MT" panose="02070603080606020203" pitchFamily="18" charset="0"/>
            </a:endParaRPr>
          </a:p>
        </p:txBody>
      </p:sp>
    </p:spTree>
    <p:extLst>
      <p:ext uri="{BB962C8B-B14F-4D97-AF65-F5344CB8AC3E}">
        <p14:creationId xmlns:p14="http://schemas.microsoft.com/office/powerpoint/2010/main" val="2814125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fontScale="90000"/>
          </a:bodyPr>
          <a:lstStyle/>
          <a:p>
            <a:r>
              <a:rPr lang="fi-FI" b="1" dirty="0">
                <a:latin typeface="Bodoni MT" panose="02070603080606020203" pitchFamily="18" charset="0"/>
              </a:rPr>
              <a:t>Arvokkaiden elinympäristöjen ominaispiirteet säilytetään</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354165"/>
            <a:ext cx="6540575" cy="620079"/>
          </a:xfrm>
        </p:spPr>
        <p:txBody>
          <a:bodyPr>
            <a:normAutofit/>
          </a:bodyPr>
          <a:lstStyle/>
          <a:p>
            <a:r>
              <a:rPr lang="fi-FI">
                <a:latin typeface="Bodoni MT" panose="02070603080606020203" pitchFamily="18" charset="0"/>
              </a:rPr>
              <a:t>Poikkeaman kuvaus ja perussyyn analysointi</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10514391" cy="3173159"/>
          </a:xfrm>
        </p:spPr>
        <p:txBody>
          <a:bodyPr>
            <a:normAutofit/>
          </a:bodyPr>
          <a:lstStyle/>
          <a:p>
            <a:pPr marL="0" indent="0">
              <a:buNone/>
            </a:pPr>
            <a:r>
              <a:rPr lang="fi-FI" sz="2000" b="1" u="sng" dirty="0">
                <a:latin typeface="Avenir Next LT Pro Light" panose="020B0304020202020204" pitchFamily="34" charset="0"/>
              </a:rPr>
              <a:t>Kuvaus</a:t>
            </a:r>
            <a:r>
              <a:rPr lang="fi-FI" sz="2000" b="1" dirty="0">
                <a:latin typeface="Avenir Next LT Pro Light" panose="020B0304020202020204" pitchFamily="34" charset="0"/>
              </a:rPr>
              <a:t>:</a:t>
            </a:r>
          </a:p>
          <a:p>
            <a:r>
              <a:rPr lang="fi-FI" sz="2000" dirty="0">
                <a:latin typeface="Avenir Next LT Pro Light" panose="020B0304020202020204" pitchFamily="34" charset="0"/>
              </a:rPr>
              <a:t>Hakkuu ja ennakkoraivaus ulottunut arvokkaan elinympäristön (lähde) päälle</a:t>
            </a:r>
          </a:p>
          <a:p>
            <a:pPr marL="0" indent="0">
              <a:buNone/>
            </a:pPr>
            <a:r>
              <a:rPr lang="fi-FI" sz="2000" b="1" u="sng" dirty="0">
                <a:latin typeface="Avenir Next LT Pro Light" panose="020B0304020202020204" pitchFamily="34" charset="0"/>
              </a:rPr>
              <a:t>Perussyyn analysointi:</a:t>
            </a:r>
          </a:p>
          <a:p>
            <a:r>
              <a:rPr lang="fi-FI" sz="2000" dirty="0">
                <a:latin typeface="Avenir Next LT Pro Light" panose="020B0304020202020204" pitchFamily="34" charset="0"/>
              </a:rPr>
              <a:t>Huolimattomuus työmaan suunnittelussa/toteutuksessa tai puutteelliset tiedot arvokkaiden elinympäristöjen sijainnista</a:t>
            </a:r>
          </a:p>
        </p:txBody>
      </p:sp>
      <p:sp>
        <p:nvSpPr>
          <p:cNvPr id="8" name="Tekstiruutu 7">
            <a:extLst>
              <a:ext uri="{FF2B5EF4-FFF2-40B4-BE49-F238E27FC236}">
                <a16:creationId xmlns:a16="http://schemas.microsoft.com/office/drawing/2014/main" id="{467E61E0-6E85-4830-A303-9F66ED78E577}"/>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10 </a:t>
            </a:r>
            <a:endParaRPr lang="fi-FI" sz="3600" b="1" dirty="0">
              <a:latin typeface="Bodoni MT" panose="02070603080606020203" pitchFamily="18" charset="0"/>
            </a:endParaRPr>
          </a:p>
        </p:txBody>
      </p:sp>
    </p:spTree>
    <p:extLst>
      <p:ext uri="{BB962C8B-B14F-4D97-AF65-F5344CB8AC3E}">
        <p14:creationId xmlns:p14="http://schemas.microsoft.com/office/powerpoint/2010/main" val="140586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1999"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fontScale="90000"/>
          </a:bodyPr>
          <a:lstStyle/>
          <a:p>
            <a:r>
              <a:rPr lang="fi-FI" b="1" dirty="0">
                <a:latin typeface="Bodoni MT" panose="02070603080606020203" pitchFamily="18" charset="0"/>
              </a:rPr>
              <a:t>Arvokkaiden elinympäristöjen ominaispiirteet säilytetään</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664206"/>
            <a:ext cx="4489179" cy="620079"/>
          </a:xfrm>
        </p:spPr>
        <p:txBody>
          <a:bodyPr/>
          <a:lstStyle/>
          <a:p>
            <a:r>
              <a:rPr lang="fi-FI" dirty="0">
                <a:latin typeface="Bodoni MT" panose="02070603080606020203" pitchFamily="18" charset="0"/>
              </a:rPr>
              <a:t>Toimikunnan suositus</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6" y="2392489"/>
            <a:ext cx="10472404" cy="4036886"/>
          </a:xfrm>
        </p:spPr>
        <p:txBody>
          <a:bodyPr>
            <a:normAutofit fontScale="92500" lnSpcReduction="20000"/>
          </a:bodyPr>
          <a:lstStyle/>
          <a:p>
            <a:r>
              <a:rPr lang="fi-FI" sz="2000" dirty="0">
                <a:latin typeface="Avenir Next LT Pro Light" panose="020B0304020202020204" pitchFamily="34" charset="0"/>
              </a:rPr>
              <a:t>Toimijat varmistavat, että toimihenkilöt, yrittäjät ja kuljettajat tunnistavat arvokkaat elinympäristöt sekä ohjeet niiden läheisyydessä työskentelyyn</a:t>
            </a:r>
          </a:p>
          <a:p>
            <a:r>
              <a:rPr lang="fi-FI" sz="2000" dirty="0">
                <a:latin typeface="Avenir Next LT Pro Light" panose="020B0304020202020204" pitchFamily="34" charset="0"/>
              </a:rPr>
              <a:t>Toimijat varmistavat, että saatavissa olevat arvokkaiden elinympäristöjen paikkatiedot on päivitetty tietojärjestelmiin</a:t>
            </a:r>
          </a:p>
          <a:p>
            <a:r>
              <a:rPr lang="fi-FI" sz="2000" dirty="0">
                <a:latin typeface="Avenir Next LT Pro Light" panose="020B0304020202020204" pitchFamily="34" charset="0"/>
              </a:rPr>
              <a:t>Paikkatietoaineistojen kattava hyödyntäminen</a:t>
            </a:r>
          </a:p>
          <a:p>
            <a:pPr lvl="1"/>
            <a:r>
              <a:rPr lang="fi-FI" sz="1600" dirty="0">
                <a:latin typeface="Avenir Next LT Pro Light" panose="020B0304020202020204" pitchFamily="34" charset="0"/>
              </a:rPr>
              <a:t>mm. Ranta 10, Lohikalakanta aineisto, Laji.fi aineisto.</a:t>
            </a:r>
          </a:p>
          <a:p>
            <a:r>
              <a:rPr lang="fi-FI" sz="2000" dirty="0">
                <a:latin typeface="Avenir Next LT Pro Light" panose="020B0304020202020204" pitchFamily="34" charset="0"/>
              </a:rPr>
              <a:t>10 c –kohteiden merkitystä ja tunnistamista on korostettu PEFC-maastokoulutuksissa ja uusien kriteereiden koulutusten yhteydessä.</a:t>
            </a:r>
          </a:p>
          <a:p>
            <a:r>
              <a:rPr lang="fi-FI" sz="2000" dirty="0">
                <a:latin typeface="Avenir Next LT Pro Light" panose="020B0304020202020204" pitchFamily="34" charset="0"/>
              </a:rPr>
              <a:t>Luonnonhoitokorttia suositetaan kaikille, ketkä suunnittelevat leimikoita (konekuskien lisäksi). Lisäksi kursseja suositellaan hyödynnettävän säännöllisesti kohteiden kertaukseen.</a:t>
            </a:r>
          </a:p>
          <a:p>
            <a:r>
              <a:rPr lang="fi-FI" sz="2000" dirty="0">
                <a:latin typeface="Avenir Next LT Pro Light" panose="020B0304020202020204" pitchFamily="34" charset="0"/>
              </a:rPr>
              <a:t>Kohteiden tulisi löytyä aktiivisena karttatasoilta, joita ei hakkuiden yhteydessä pystytä ohittamaan tiedostamatta. </a:t>
            </a:r>
          </a:p>
          <a:p>
            <a:r>
              <a:rPr lang="fi-FI" sz="2000" dirty="0">
                <a:latin typeface="Avenir Next LT Pro Light" panose="020B0304020202020204" pitchFamily="34" charset="0"/>
              </a:rPr>
              <a:t>Hälytysjärjestelmät mm. koneissa</a:t>
            </a:r>
          </a:p>
          <a:p>
            <a:r>
              <a:rPr lang="fi-FI" sz="2000" dirty="0">
                <a:latin typeface="Avenir Next LT Pro Light" panose="020B0304020202020204" pitchFamily="34" charset="0"/>
              </a:rPr>
              <a:t>Koneissa tulisi olla tarkastuslistat järjestelmiä koskien</a:t>
            </a:r>
          </a:p>
          <a:p>
            <a:endParaRPr lang="fi-FI" sz="2000" dirty="0">
              <a:latin typeface="Avenir Next LT Pro Light" panose="020B0304020202020204" pitchFamily="34" charset="0"/>
            </a:endParaRPr>
          </a:p>
        </p:txBody>
      </p:sp>
      <p:sp>
        <p:nvSpPr>
          <p:cNvPr id="10" name="Tekstiruutu 9">
            <a:extLst>
              <a:ext uri="{FF2B5EF4-FFF2-40B4-BE49-F238E27FC236}">
                <a16:creationId xmlns:a16="http://schemas.microsoft.com/office/drawing/2014/main" id="{280626E4-3FE2-408E-AA60-1F77AB2788E0}"/>
              </a:ext>
            </a:extLst>
          </p:cNvPr>
          <p:cNvSpPr txBox="1"/>
          <p:nvPr/>
        </p:nvSpPr>
        <p:spPr>
          <a:xfrm>
            <a:off x="-1" y="146227"/>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10</a:t>
            </a:r>
          </a:p>
        </p:txBody>
      </p:sp>
    </p:spTree>
    <p:extLst>
      <p:ext uri="{BB962C8B-B14F-4D97-AF65-F5344CB8AC3E}">
        <p14:creationId xmlns:p14="http://schemas.microsoft.com/office/powerpoint/2010/main" val="3339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a:bodyPr>
          <a:lstStyle/>
          <a:p>
            <a:r>
              <a:rPr lang="fi-FI" b="1">
                <a:latin typeface="Bodoni MT" panose="02070603080606020203" pitchFamily="18" charset="0"/>
              </a:rPr>
              <a:t>Arvokkaat elinympäristöt:</a:t>
            </a:r>
          </a:p>
        </p:txBody>
      </p:sp>
      <p:sp>
        <p:nvSpPr>
          <p:cNvPr id="8" name="Tekstin paikkamerkki 7">
            <a:extLst>
              <a:ext uri="{FF2B5EF4-FFF2-40B4-BE49-F238E27FC236}">
                <a16:creationId xmlns:a16="http://schemas.microsoft.com/office/drawing/2014/main" id="{FBC62D0B-74CD-4D17-B4AE-63FD0949321E}"/>
              </a:ext>
            </a:extLst>
          </p:cNvPr>
          <p:cNvSpPr>
            <a:spLocks noGrp="1"/>
          </p:cNvSpPr>
          <p:nvPr>
            <p:ph type="body" sz="quarter" idx="3"/>
          </p:nvPr>
        </p:nvSpPr>
        <p:spPr>
          <a:xfrm>
            <a:off x="1259817" y="1273167"/>
            <a:ext cx="9672366" cy="620078"/>
          </a:xfrm>
        </p:spPr>
        <p:txBody>
          <a:bodyPr/>
          <a:lstStyle/>
          <a:p>
            <a:r>
              <a:rPr lang="fi-FI">
                <a:latin typeface="Bodoni MT" panose="02070603080606020203" pitchFamily="18" charset="0"/>
              </a:rPr>
              <a:t>Koulutus ja tukimateriaali</a:t>
            </a:r>
          </a:p>
        </p:txBody>
      </p:sp>
      <p:sp>
        <p:nvSpPr>
          <p:cNvPr id="9" name="Sisällön paikkamerkki 8">
            <a:extLst>
              <a:ext uri="{FF2B5EF4-FFF2-40B4-BE49-F238E27FC236}">
                <a16:creationId xmlns:a16="http://schemas.microsoft.com/office/drawing/2014/main" id="{78490A86-146B-4AE1-B58E-AA56935CA675}"/>
              </a:ext>
            </a:extLst>
          </p:cNvPr>
          <p:cNvSpPr>
            <a:spLocks noGrp="1"/>
          </p:cNvSpPr>
          <p:nvPr>
            <p:ph sz="quarter" idx="4"/>
          </p:nvPr>
        </p:nvSpPr>
        <p:spPr>
          <a:xfrm>
            <a:off x="1355651" y="1891005"/>
            <a:ext cx="10607527" cy="4014199"/>
          </a:xfrm>
        </p:spPr>
        <p:txBody>
          <a:bodyPr>
            <a:normAutofit fontScale="77500" lnSpcReduction="20000"/>
          </a:bodyPr>
          <a:lstStyle/>
          <a:p>
            <a:pPr marL="342900" lvl="0" indent="-342900">
              <a:lnSpc>
                <a:spcPct val="107000"/>
              </a:lnSpc>
              <a:buFont typeface="Symbol" panose="05050102010706020507" pitchFamily="18" charset="2"/>
              <a:buChar char=""/>
            </a:pPr>
            <a:r>
              <a:rPr lang="fi-FI" sz="2200" b="1" u="sng" dirty="0">
                <a:solidFill>
                  <a:srgbClr val="0000FF"/>
                </a:solidFill>
                <a:effectLst/>
                <a:latin typeface="Avenir Next LT Pro Light" panose="020B0304020202020204" pitchFamily="34" charset="0"/>
                <a:ea typeface="Calibri" panose="020F0502020204030204" pitchFamily="34" charset="0"/>
                <a:cs typeface="Times New Roman" panose="02020603050405020304" pitchFamily="18" charset="0"/>
                <a:hlinkClick r:id="rId3"/>
              </a:rPr>
              <a:t>https://www.lyyti.fi/reg/Metsalain_erityisen_tarkeat_elinymparistot_verkkokoulutussarja_4741 </a:t>
            </a:r>
          </a:p>
          <a:p>
            <a:pPr marL="342900" lvl="0" indent="-342900">
              <a:lnSpc>
                <a:spcPct val="107000"/>
              </a:lnSpc>
              <a:buFont typeface="Symbol" panose="05050102010706020507" pitchFamily="18" charset="2"/>
              <a:buChar char=""/>
            </a:pPr>
            <a:r>
              <a:rPr lang="fi-FI" sz="2200" b="1" u="sng" dirty="0">
                <a:solidFill>
                  <a:srgbClr val="0000FF"/>
                </a:solidFill>
                <a:effectLst/>
                <a:latin typeface="Avenir Next LT Pro Light" panose="020B0304020202020204" pitchFamily="34" charset="0"/>
                <a:ea typeface="Calibri" panose="020F0502020204030204" pitchFamily="34" charset="0"/>
                <a:cs typeface="Times New Roman" panose="02020603050405020304" pitchFamily="18" charset="0"/>
                <a:hlinkClick r:id="rId3"/>
              </a:rPr>
              <a:t>Metsälain arvokkaat elinympäristöt -webinaari 1.4.2020 – YouTube</a:t>
            </a:r>
            <a:r>
              <a:rPr lang="fi-FI" sz="2200" b="1" dirty="0">
                <a:solidFill>
                  <a:srgbClr val="0000FF"/>
                </a:solidFill>
                <a:effectLst/>
                <a:latin typeface="Avenir Next LT Pro Light" panose="020B0304020202020204" pitchFamily="34" charset="0"/>
                <a:ea typeface="Calibri" panose="020F0502020204030204" pitchFamily="34" charset="0"/>
                <a:cs typeface="Times New Roman" panose="02020603050405020304" pitchFamily="18" charset="0"/>
              </a:rPr>
              <a:t> </a:t>
            </a:r>
            <a:r>
              <a:rPr lang="fi-FI" sz="2200" b="1" dirty="0">
                <a:effectLst/>
                <a:latin typeface="Avenir Next LT Pro Light" panose="020B0304020202020204" pitchFamily="34" charset="0"/>
                <a:ea typeface="Calibri" panose="020F0502020204030204" pitchFamily="34" charset="0"/>
                <a:cs typeface="Times New Roman" panose="02020603050405020304" pitchFamily="18" charset="0"/>
              </a:rPr>
              <a:t>(Webinaaritallenne)</a:t>
            </a:r>
          </a:p>
          <a:p>
            <a:pPr marL="342900" indent="-342900">
              <a:lnSpc>
                <a:spcPct val="107000"/>
              </a:lnSpc>
              <a:buFont typeface="Symbol" panose="05050102010706020507" pitchFamily="18" charset="2"/>
              <a:buChar char=""/>
            </a:pPr>
            <a:r>
              <a:rPr lang="fi-FI" sz="2200" b="1" u="sng" dirty="0">
                <a:solidFill>
                  <a:srgbClr val="0000FF"/>
                </a:solidFill>
                <a:effectLst/>
                <a:latin typeface="Avenir Next LT Pro Light" panose="020B0304020202020204" pitchFamily="34" charset="0"/>
                <a:ea typeface="Calibri" panose="020F0502020204030204" pitchFamily="34" charset="0"/>
                <a:cs typeface="Times New Roman" panose="02020603050405020304" pitchFamily="18" charset="0"/>
                <a:hlinkClick r:id="rId4"/>
              </a:rPr>
              <a:t>PEFC-webinaarit - Luontokohteet, kulotus ja metsänkäyttöilmoitukset – YouTube</a:t>
            </a:r>
            <a:r>
              <a:rPr lang="fi-FI" sz="2200" b="1" u="sng" dirty="0">
                <a:solidFill>
                  <a:srgbClr val="0000FF"/>
                </a:solidFill>
                <a:effectLst/>
                <a:latin typeface="Avenir Next LT Pro Light" panose="020B0304020202020204" pitchFamily="34" charset="0"/>
                <a:ea typeface="Calibri" panose="020F0502020204030204" pitchFamily="34" charset="0"/>
                <a:cs typeface="Times New Roman" panose="02020603050405020304" pitchFamily="18" charset="0"/>
              </a:rPr>
              <a:t> </a:t>
            </a:r>
            <a:r>
              <a:rPr lang="fi-FI" sz="2200" b="1" dirty="0">
                <a:effectLst/>
                <a:latin typeface="Avenir Next LT Pro Light" panose="020B0304020202020204" pitchFamily="34" charset="0"/>
                <a:ea typeface="Calibri" panose="020F0502020204030204" pitchFamily="34" charset="0"/>
                <a:cs typeface="Times New Roman" panose="02020603050405020304" pitchFamily="18" charset="0"/>
              </a:rPr>
              <a:t>(Webinaaritallenne)</a:t>
            </a:r>
          </a:p>
          <a:p>
            <a:pPr marL="342900" lvl="0" indent="-342900">
              <a:lnSpc>
                <a:spcPct val="107000"/>
              </a:lnSpc>
              <a:buFont typeface="Symbol" panose="05050102010706020507" pitchFamily="18" charset="2"/>
              <a:buChar char=""/>
            </a:pPr>
            <a:r>
              <a:rPr lang="fi-FI" sz="2200" b="1" u="sng" dirty="0">
                <a:solidFill>
                  <a:srgbClr val="0000FF"/>
                </a:solidFill>
                <a:effectLst/>
                <a:latin typeface="Avenir Next LT Pro Light" panose="020B0304020202020204" pitchFamily="34" charset="0"/>
                <a:ea typeface="Calibri" panose="020F0502020204030204" pitchFamily="34" charset="0"/>
                <a:cs typeface="Times New Roman" panose="02020603050405020304" pitchFamily="18" charset="0"/>
                <a:hlinkClick r:id="rId5"/>
              </a:rPr>
              <a:t>Metsälain 10 pykälän tulkinnat ja hakkuutarkastukset - Osa 2 - YouTube</a:t>
            </a:r>
            <a:r>
              <a:rPr lang="fi-FI" sz="2200" b="1" dirty="0">
                <a:effectLst/>
                <a:latin typeface="Avenir Next LT Pro Light" panose="020B0304020202020204" pitchFamily="34" charset="0"/>
                <a:ea typeface="Calibri" panose="020F0502020204030204" pitchFamily="34" charset="0"/>
                <a:cs typeface="Times New Roman" panose="02020603050405020304" pitchFamily="18" charset="0"/>
              </a:rPr>
              <a:t> (Video) </a:t>
            </a:r>
          </a:p>
          <a:p>
            <a:pPr marL="342900" indent="-342900">
              <a:lnSpc>
                <a:spcPct val="107000"/>
              </a:lnSpc>
              <a:buFont typeface="Symbol" panose="05050102010706020507" pitchFamily="18" charset="2"/>
              <a:buChar char=""/>
            </a:pPr>
            <a:r>
              <a:rPr lang="fi-FI" sz="2200" b="1" u="sng" dirty="0">
                <a:solidFill>
                  <a:srgbClr val="0000FF"/>
                </a:solidFill>
                <a:effectLst/>
                <a:latin typeface="Avenir Next LT Pro Light" panose="020B0304020202020204" pitchFamily="34" charset="0"/>
                <a:ea typeface="Calibri" panose="020F0502020204030204" pitchFamily="34" charset="0"/>
                <a:cs typeface="Times New Roman" panose="02020603050405020304" pitchFamily="18" charset="0"/>
                <a:hlinkClick r:id="rId6"/>
              </a:rPr>
              <a:t>Tulkintasuosituksia metsälain 10§:n tarkoittamien erityisen tärkeiden elinympäristöjen rajaamisesta ja käsittelystä (metsakeskus.fi)</a:t>
            </a:r>
            <a:r>
              <a:rPr lang="fi-FI" sz="2200" b="1" u="sng" dirty="0">
                <a:solidFill>
                  <a:srgbClr val="0000FF"/>
                </a:solidFill>
                <a:effectLst/>
                <a:latin typeface="Avenir Next LT Pro Light" panose="020B0304020202020204" pitchFamily="34" charset="0"/>
                <a:ea typeface="Calibri" panose="020F0502020204030204" pitchFamily="34" charset="0"/>
                <a:cs typeface="Times New Roman" panose="02020603050405020304" pitchFamily="18" charset="0"/>
              </a:rPr>
              <a:t> </a:t>
            </a:r>
            <a:r>
              <a:rPr lang="fi-FI" sz="2200" b="1" dirty="0">
                <a:latin typeface="Avenir Next LT Pro Light" panose="020B0304020202020204" pitchFamily="34" charset="0"/>
                <a:ea typeface="Calibri" panose="020F0502020204030204" pitchFamily="34" charset="0"/>
                <a:cs typeface="Times New Roman" panose="02020603050405020304" pitchFamily="18" charset="0"/>
              </a:rPr>
              <a:t>(PDF)</a:t>
            </a:r>
            <a:endParaRPr lang="fi-FI" sz="2200" b="1"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fi-FI" sz="2200" b="1" u="sng" dirty="0">
                <a:solidFill>
                  <a:srgbClr val="0000FF"/>
                </a:solidFill>
                <a:effectLst/>
                <a:latin typeface="Avenir Next LT Pro Light" panose="020B0304020202020204" pitchFamily="34" charset="0"/>
                <a:ea typeface="Calibri" panose="020F0502020204030204" pitchFamily="34" charset="0"/>
                <a:cs typeface="Times New Roman" panose="02020603050405020304" pitchFamily="18" charset="0"/>
                <a:hlinkClick r:id="rId7"/>
              </a:rPr>
              <a:t>SYKEra_36_2019_Pienvesiopas.pdf (helsinki.fi)</a:t>
            </a:r>
            <a:r>
              <a:rPr lang="fi-FI" sz="2200" b="1" u="sng" dirty="0">
                <a:solidFill>
                  <a:srgbClr val="0000FF"/>
                </a:solidFill>
                <a:effectLst/>
                <a:latin typeface="Avenir Next LT Pro Light" panose="020B0304020202020204" pitchFamily="34" charset="0"/>
                <a:ea typeface="Calibri" panose="020F0502020204030204" pitchFamily="34" charset="0"/>
                <a:cs typeface="Times New Roman" panose="02020603050405020304" pitchFamily="18" charset="0"/>
              </a:rPr>
              <a:t> </a:t>
            </a:r>
            <a:r>
              <a:rPr lang="fi-FI" sz="2200" b="1" dirty="0">
                <a:latin typeface="Avenir Next LT Pro Light" panose="020B0304020202020204" pitchFamily="34" charset="0"/>
                <a:ea typeface="Calibri" panose="020F0502020204030204" pitchFamily="34" charset="0"/>
                <a:cs typeface="Times New Roman" panose="02020603050405020304" pitchFamily="18" charset="0"/>
              </a:rPr>
              <a:t>(PDF)</a:t>
            </a:r>
            <a:endParaRPr lang="fi-FI" sz="2200" b="1"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fi-FI" sz="2200" b="1" u="sng" dirty="0">
                <a:solidFill>
                  <a:srgbClr val="0000FF"/>
                </a:solidFill>
                <a:effectLst/>
                <a:latin typeface="Avenir Next LT Pro Light" panose="020B0304020202020204" pitchFamily="34" charset="0"/>
                <a:ea typeface="Calibri" panose="020F0502020204030204" pitchFamily="34" charset="0"/>
                <a:cs typeface="Times New Roman" panose="02020603050405020304" pitchFamily="18" charset="0"/>
                <a:hlinkClick r:id="rId8"/>
              </a:rPr>
              <a:t>Lajiturva: Uhanalaisaineiston käyttö metsätaloudessa -webinaari – YouTube</a:t>
            </a:r>
            <a:r>
              <a:rPr lang="fi-FI" sz="2200" b="1" u="sng" dirty="0">
                <a:solidFill>
                  <a:srgbClr val="0000FF"/>
                </a:solidFill>
                <a:effectLst/>
                <a:latin typeface="Avenir Next LT Pro Light" panose="020B0304020202020204" pitchFamily="34" charset="0"/>
                <a:ea typeface="Calibri" panose="020F0502020204030204" pitchFamily="34" charset="0"/>
                <a:cs typeface="Times New Roman" panose="02020603050405020304" pitchFamily="18" charset="0"/>
              </a:rPr>
              <a:t> </a:t>
            </a:r>
            <a:r>
              <a:rPr lang="fi-FI" sz="2200" b="1" dirty="0">
                <a:effectLst/>
                <a:latin typeface="Avenir Next LT Pro Light" panose="020B0304020202020204" pitchFamily="34" charset="0"/>
                <a:ea typeface="Calibri" panose="020F0502020204030204" pitchFamily="34" charset="0"/>
                <a:cs typeface="Times New Roman" panose="02020603050405020304" pitchFamily="18" charset="0"/>
              </a:rPr>
              <a:t>(Webinaaritallenne)</a:t>
            </a:r>
          </a:p>
          <a:p>
            <a:pPr marL="342900" lvl="0" indent="-342900">
              <a:lnSpc>
                <a:spcPct val="107000"/>
              </a:lnSpc>
              <a:buFont typeface="Symbol" panose="05050102010706020507" pitchFamily="18" charset="2"/>
              <a:buChar char=""/>
            </a:pPr>
            <a:r>
              <a:rPr lang="fi-FI" sz="2200" b="1" u="sng" dirty="0">
                <a:solidFill>
                  <a:srgbClr val="0000FF"/>
                </a:solidFill>
                <a:effectLst/>
                <a:latin typeface="Avenir Next LT Pro Light" panose="020B0304020202020204" pitchFamily="34" charset="0"/>
                <a:ea typeface="Calibri" panose="020F0502020204030204" pitchFamily="34" charset="0"/>
                <a:cs typeface="Times New Roman" panose="02020603050405020304" pitchFamily="18" charset="0"/>
                <a:hlinkClick r:id="rId9"/>
              </a:rPr>
              <a:t>7 Talousmetsien luonnonhoidon laadunarviointi (metsakeskus.fi)</a:t>
            </a:r>
            <a:r>
              <a:rPr lang="fi-FI" sz="2200" b="1" dirty="0">
                <a:solidFill>
                  <a:srgbClr val="0000FF"/>
                </a:solidFill>
                <a:latin typeface="Avenir Next LT Pro Light" panose="020B0304020202020204" pitchFamily="34" charset="0"/>
                <a:ea typeface="Calibri" panose="020F0502020204030204" pitchFamily="34" charset="0"/>
                <a:cs typeface="Times New Roman" panose="02020603050405020304" pitchFamily="18" charset="0"/>
              </a:rPr>
              <a:t> </a:t>
            </a:r>
            <a:r>
              <a:rPr lang="fi-FI" sz="2200" b="1" dirty="0">
                <a:latin typeface="Avenir Next LT Pro Light" panose="020B0304020202020204" pitchFamily="34" charset="0"/>
                <a:ea typeface="Calibri" panose="020F0502020204030204" pitchFamily="34" charset="0"/>
                <a:cs typeface="Times New Roman" panose="02020603050405020304" pitchFamily="18" charset="0"/>
              </a:rPr>
              <a:t>(PDF)</a:t>
            </a:r>
            <a:endParaRPr lang="fi-FI" sz="2200" b="1"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fi-FI" sz="2200" b="1" dirty="0">
                <a:solidFill>
                  <a:srgbClr val="0070C0"/>
                </a:solidFill>
                <a:effectLst/>
                <a:latin typeface="Avenir Next LT Pro Light" panose="020B0304020202020204" pitchFamily="34" charset="0"/>
                <a:ea typeface="Calibri" panose="020F0502020204030204" pitchFamily="34" charset="0"/>
                <a:cs typeface="Times New Roman" panose="02020603050405020304" pitchFamily="18" charset="0"/>
              </a:rPr>
              <a:t> </a:t>
            </a:r>
            <a:r>
              <a:rPr lang="fi-FI" sz="2200" b="1" u="sng" dirty="0">
                <a:solidFill>
                  <a:srgbClr val="0070C0"/>
                </a:solidFill>
                <a:effectLst/>
                <a:latin typeface="Avenir Next LT Pro Light" panose="020B030402020202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PDF Metsänhoidon suositukset talousmetsien luonnonhoitoon TAPIO 2019</a:t>
            </a:r>
            <a:r>
              <a:rPr lang="fi-FI" sz="2200" b="1" u="sng" dirty="0">
                <a:solidFill>
                  <a:srgbClr val="0070C0"/>
                </a:solidFill>
                <a:effectLst/>
                <a:latin typeface="Avenir Next LT Pro Light" panose="020B0304020202020204" pitchFamily="34" charset="0"/>
                <a:ea typeface="Calibri" panose="020F0502020204030204" pitchFamily="34" charset="0"/>
                <a:cs typeface="Times New Roman" panose="02020603050405020304" pitchFamily="18" charset="0"/>
              </a:rPr>
              <a:t> </a:t>
            </a:r>
            <a:r>
              <a:rPr lang="fi-FI" sz="2200" b="1" dirty="0">
                <a:latin typeface="Avenir Next LT Pro Light" panose="020B0304020202020204" pitchFamily="34" charset="0"/>
                <a:ea typeface="Calibri" panose="020F0502020204030204" pitchFamily="34" charset="0"/>
                <a:cs typeface="Times New Roman" panose="02020603050405020304" pitchFamily="18" charset="0"/>
              </a:rPr>
              <a:t>(PDF)</a:t>
            </a:r>
          </a:p>
          <a:p>
            <a:pPr marL="342900" lvl="0" indent="-342900">
              <a:lnSpc>
                <a:spcPct val="107000"/>
              </a:lnSpc>
              <a:spcAft>
                <a:spcPts val="800"/>
              </a:spcAft>
              <a:buFont typeface="Symbol" panose="05050102010706020507" pitchFamily="18" charset="2"/>
              <a:buChar char=""/>
            </a:pPr>
            <a:endParaRPr lang="fi-FI" sz="2200" dirty="0">
              <a:effectLst/>
              <a:latin typeface="Avenir Next LT Pro Light" panose="020B0304020202020204" pitchFamily="34" charset="0"/>
              <a:ea typeface="Calibri" panose="020F0502020204030204" pitchFamily="34" charset="0"/>
              <a:cs typeface="Times New Roman" panose="02020603050405020304" pitchFamily="18" charset="0"/>
            </a:endParaRPr>
          </a:p>
          <a:p>
            <a:endParaRPr lang="fi-FI" dirty="0">
              <a:latin typeface="Avenir Next LT Pro Light" panose="020B0304020202020204" pitchFamily="34" charset="0"/>
            </a:endParaRPr>
          </a:p>
        </p:txBody>
      </p:sp>
      <p:sp>
        <p:nvSpPr>
          <p:cNvPr id="10" name="Tekstiruutu 9">
            <a:extLst>
              <a:ext uri="{FF2B5EF4-FFF2-40B4-BE49-F238E27FC236}">
                <a16:creationId xmlns:a16="http://schemas.microsoft.com/office/drawing/2014/main" id="{BB73274B-BD33-4F05-AD54-63F8CBAD35CC}"/>
              </a:ext>
            </a:extLst>
          </p:cNvPr>
          <p:cNvSpPr txBox="1"/>
          <p:nvPr/>
        </p:nvSpPr>
        <p:spPr>
          <a:xfrm>
            <a:off x="-60958" y="0"/>
            <a:ext cx="1115568" cy="861774"/>
          </a:xfrm>
          <a:prstGeom prst="rect">
            <a:avLst/>
          </a:prstGeom>
          <a:noFill/>
        </p:spPr>
        <p:txBody>
          <a:bodyPr vert="horz" wrap="square" rtlCol="0" anchor="ctr">
            <a:spAutoFit/>
          </a:bodyPr>
          <a:lstStyle/>
          <a:p>
            <a:pPr algn="ctr"/>
            <a:r>
              <a:rPr lang="fi-FI" b="1">
                <a:latin typeface="Bodoni MT" panose="02070603080606020203" pitchFamily="18" charset="0"/>
              </a:rPr>
              <a:t>Kriteeri</a:t>
            </a:r>
          </a:p>
          <a:p>
            <a:pPr algn="ctr"/>
            <a:r>
              <a:rPr lang="fi-FI" b="1">
                <a:latin typeface="Bodoni MT" panose="02070603080606020203" pitchFamily="18" charset="0"/>
              </a:rPr>
              <a:t> </a:t>
            </a:r>
            <a:r>
              <a:rPr lang="fi-FI" sz="3200" b="1" dirty="0">
                <a:latin typeface="Bodoni MT" panose="02070603080606020203" pitchFamily="18" charset="0"/>
              </a:rPr>
              <a:t>10</a:t>
            </a:r>
            <a:endParaRPr lang="fi-FI" sz="3600" b="1">
              <a:latin typeface="Bodoni MT" panose="02070603080606020203" pitchFamily="18" charset="0"/>
            </a:endParaRPr>
          </a:p>
        </p:txBody>
      </p:sp>
    </p:spTree>
    <p:extLst>
      <p:ext uri="{BB962C8B-B14F-4D97-AF65-F5344CB8AC3E}">
        <p14:creationId xmlns:p14="http://schemas.microsoft.com/office/powerpoint/2010/main" val="40312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7727"/>
            <a:ext cx="12191998"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74064" y="328549"/>
            <a:ext cx="10134599" cy="1325563"/>
          </a:xfrm>
        </p:spPr>
        <p:txBody>
          <a:bodyPr/>
          <a:lstStyle/>
          <a:p>
            <a:r>
              <a:rPr lang="fi-FI" b="1">
                <a:latin typeface="Bodoni MT" panose="02070603080606020203" pitchFamily="18" charset="0"/>
              </a:rPr>
              <a:t>Kriteerin huomiointi organisaatiossa, toimenpiteet &amp; aikataulu:</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idx="1"/>
          </p:nvPr>
        </p:nvSpPr>
        <p:spPr>
          <a:xfrm>
            <a:off x="1219198" y="1982661"/>
            <a:ext cx="10134601" cy="3722400"/>
          </a:xfrm>
        </p:spPr>
        <p:txBody>
          <a:bodyPr/>
          <a:lstStyle/>
          <a:p>
            <a:pPr marL="0" indent="0">
              <a:buNone/>
            </a:pPr>
            <a:r>
              <a:rPr lang="fi-FI" b="1" dirty="0">
                <a:latin typeface="Avenir Next LT Pro Light" panose="020B0304020202020204" pitchFamily="34" charset="0"/>
              </a:rPr>
              <a:t>Kommentit:</a:t>
            </a:r>
          </a:p>
          <a:p>
            <a:endParaRPr lang="fi-FI" dirty="0">
              <a:latin typeface="Avenir Next LT Pro Light" panose="020B0304020202020204" pitchFamily="34" charset="0"/>
            </a:endParaRPr>
          </a:p>
        </p:txBody>
      </p:sp>
      <p:sp>
        <p:nvSpPr>
          <p:cNvPr id="6" name="Tekstiruutu 5">
            <a:extLst>
              <a:ext uri="{FF2B5EF4-FFF2-40B4-BE49-F238E27FC236}">
                <a16:creationId xmlns:a16="http://schemas.microsoft.com/office/drawing/2014/main" id="{A9A08502-315E-4060-A63F-78A37630ACDE}"/>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 </a:t>
            </a:r>
          </a:p>
          <a:p>
            <a:pPr algn="ctr"/>
            <a:r>
              <a:rPr lang="fi-FI" b="1" dirty="0">
                <a:latin typeface="Bodoni MT" panose="02070603080606020203" pitchFamily="18" charset="0"/>
              </a:rPr>
              <a:t>10</a:t>
            </a:r>
            <a:endParaRPr lang="fi-FI" sz="3600" b="1" dirty="0">
              <a:latin typeface="Bodoni MT" panose="02070603080606020203" pitchFamily="18" charset="0"/>
            </a:endParaRPr>
          </a:p>
        </p:txBody>
      </p:sp>
    </p:spTree>
    <p:extLst>
      <p:ext uri="{BB962C8B-B14F-4D97-AF65-F5344CB8AC3E}">
        <p14:creationId xmlns:p14="http://schemas.microsoft.com/office/powerpoint/2010/main" val="411539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C0F191C-EAE3-4536-96E8-95901EC278B1}"/>
              </a:ext>
            </a:extLst>
          </p:cNvPr>
          <p:cNvPicPr>
            <a:picLocks noChangeAspect="1"/>
          </p:cNvPicPr>
          <p:nvPr/>
        </p:nvPicPr>
        <p:blipFill>
          <a:blip r:embed="rId2">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4" name="Suorakulmio 3">
            <a:extLst>
              <a:ext uri="{FF2B5EF4-FFF2-40B4-BE49-F238E27FC236}">
                <a16:creationId xmlns:a16="http://schemas.microsoft.com/office/drawing/2014/main" id="{23C917E7-65DE-4B8D-B7DC-22AB54BFE5E5}"/>
              </a:ext>
            </a:extLst>
          </p:cNvPr>
          <p:cNvSpPr/>
          <p:nvPr/>
        </p:nvSpPr>
        <p:spPr>
          <a:xfrm>
            <a:off x="1123188" y="688247"/>
            <a:ext cx="9918192" cy="488830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tsikko 4">
            <a:extLst>
              <a:ext uri="{FF2B5EF4-FFF2-40B4-BE49-F238E27FC236}">
                <a16:creationId xmlns:a16="http://schemas.microsoft.com/office/drawing/2014/main" id="{7D9F583E-9905-4448-9A02-9C70AEC76826}"/>
              </a:ext>
            </a:extLst>
          </p:cNvPr>
          <p:cNvSpPr>
            <a:spLocks noGrp="1"/>
          </p:cNvSpPr>
          <p:nvPr>
            <p:ph type="title"/>
          </p:nvPr>
        </p:nvSpPr>
        <p:spPr>
          <a:xfrm>
            <a:off x="1258824" y="1188720"/>
            <a:ext cx="9646920" cy="902208"/>
          </a:xfrm>
        </p:spPr>
        <p:txBody>
          <a:bodyPr>
            <a:normAutofit/>
          </a:bodyPr>
          <a:lstStyle/>
          <a:p>
            <a:r>
              <a:rPr lang="fi-FI" sz="2400" b="0" i="0" dirty="0">
                <a:solidFill>
                  <a:srgbClr val="000000"/>
                </a:solidFill>
                <a:effectLst/>
                <a:latin typeface="Bodoni MT" panose="02070603080606020203" pitchFamily="18" charset="0"/>
              </a:rPr>
              <a:t>Hyvät PEFC-ryhmäsertifiointiin sitoutuneet toimijat pohjoisella ryhmäsertifiointialueella!</a:t>
            </a:r>
            <a:endParaRPr lang="fi-FI" sz="2400" dirty="0">
              <a:latin typeface="Bodoni MT" panose="02070603080606020203" pitchFamily="18" charset="0"/>
            </a:endParaRPr>
          </a:p>
        </p:txBody>
      </p:sp>
      <p:sp>
        <p:nvSpPr>
          <p:cNvPr id="6" name="Sisällön paikkamerkki 5">
            <a:extLst>
              <a:ext uri="{FF2B5EF4-FFF2-40B4-BE49-F238E27FC236}">
                <a16:creationId xmlns:a16="http://schemas.microsoft.com/office/drawing/2014/main" id="{900A1E63-5127-4300-A508-08155A127DC0}"/>
              </a:ext>
            </a:extLst>
          </p:cNvPr>
          <p:cNvSpPr>
            <a:spLocks noGrp="1"/>
          </p:cNvSpPr>
          <p:nvPr>
            <p:ph idx="1"/>
          </p:nvPr>
        </p:nvSpPr>
        <p:spPr>
          <a:xfrm>
            <a:off x="1258824" y="2237231"/>
            <a:ext cx="9646920" cy="3339322"/>
          </a:xfrm>
        </p:spPr>
        <p:txBody>
          <a:bodyPr>
            <a:normAutofit fontScale="47500" lnSpcReduction="20000"/>
          </a:bodyPr>
          <a:lstStyle/>
          <a:p>
            <a:pPr marL="0" indent="0" algn="just">
              <a:lnSpc>
                <a:spcPct val="120000"/>
              </a:lnSpc>
              <a:buNone/>
            </a:pPr>
            <a:r>
              <a:rPr lang="fi-FI" dirty="0">
                <a:solidFill>
                  <a:srgbClr val="000000"/>
                </a:solidFill>
                <a:latin typeface="Avenir Next LT Pro Light" panose="020B0304020202020204" pitchFamily="34" charset="0"/>
              </a:rPr>
              <a:t>Pohjoisen</a:t>
            </a:r>
            <a:r>
              <a:rPr lang="fi-FI" b="0" i="0" dirty="0">
                <a:solidFill>
                  <a:srgbClr val="000000"/>
                </a:solidFill>
                <a:effectLst/>
                <a:latin typeface="Avenir Next LT Pro Light" panose="020B0304020202020204" pitchFamily="34" charset="0"/>
              </a:rPr>
              <a:t> alueen sertifikaatti on edelleen voimassa, mutta sen säilymisen edellytyksenä on, että ulkoisen arvioijan havaitsemiin puutteisiin tehdään korjaavia toimenpiteitä!</a:t>
            </a:r>
          </a:p>
          <a:p>
            <a:pPr marL="0" indent="0" algn="just">
              <a:lnSpc>
                <a:spcPct val="120000"/>
              </a:lnSpc>
              <a:buNone/>
            </a:pPr>
            <a:r>
              <a:rPr lang="fi-FI" b="0" i="0" dirty="0">
                <a:solidFill>
                  <a:srgbClr val="000000"/>
                </a:solidFill>
                <a:effectLst/>
                <a:latin typeface="Avenir Next LT Pro Light" panose="020B0304020202020204" pitchFamily="34" charset="0"/>
              </a:rPr>
              <a:t>Metsäsertifiointitoimikunta on käsitellyt havaittuja poikkeamia ja haluaa kiinnittää huomionne niiden syihin sekä korjaaviin toimenpiteisiin, joilla pyritään </a:t>
            </a:r>
            <a:r>
              <a:rPr lang="fi-FI" dirty="0">
                <a:solidFill>
                  <a:srgbClr val="000000"/>
                </a:solidFill>
                <a:latin typeface="Avenir Next LT Pro Light" panose="020B0304020202020204" pitchFamily="34" charset="0"/>
              </a:rPr>
              <a:t>ennaltaehkäisemään </a:t>
            </a:r>
            <a:r>
              <a:rPr lang="fi-FI" b="0" i="0" dirty="0">
                <a:solidFill>
                  <a:srgbClr val="000000"/>
                </a:solidFill>
                <a:effectLst/>
                <a:latin typeface="Avenir Next LT Pro Light" panose="020B0304020202020204" pitchFamily="34" charset="0"/>
              </a:rPr>
              <a:t>poikkeamat. </a:t>
            </a:r>
            <a:r>
              <a:rPr lang="fi-FI" b="1" i="0" dirty="0">
                <a:solidFill>
                  <a:srgbClr val="000000"/>
                </a:solidFill>
                <a:effectLst/>
                <a:latin typeface="Avenir Next LT Pro Light" panose="020B0304020202020204" pitchFamily="34" charset="0"/>
              </a:rPr>
              <a:t>Toimintatapamme mukaisesti toimikunta muistuttaa korjattavista asioista ja toimijoiden vastuulla on toteuttaa ne. </a:t>
            </a:r>
            <a:r>
              <a:rPr lang="fi-FI" b="0" i="0" dirty="0">
                <a:solidFill>
                  <a:srgbClr val="000000"/>
                </a:solidFill>
                <a:effectLst/>
                <a:latin typeface="Avenir Next LT Pro Light" panose="020B0304020202020204" pitchFamily="34" charset="0"/>
              </a:rPr>
              <a:t>Lisäksi ulkoinen arvioija kontrolloi toteutusta määräaikaisarvioinneissa. </a:t>
            </a:r>
          </a:p>
          <a:p>
            <a:pPr marL="0" indent="0" algn="just">
              <a:lnSpc>
                <a:spcPct val="120000"/>
              </a:lnSpc>
              <a:buNone/>
            </a:pPr>
            <a:r>
              <a:rPr lang="fi-FI" b="0" i="0" dirty="0">
                <a:solidFill>
                  <a:srgbClr val="000000"/>
                </a:solidFill>
                <a:effectLst/>
                <a:latin typeface="Avenir Next LT Pro Light" panose="020B0304020202020204" pitchFamily="34" charset="0"/>
              </a:rPr>
              <a:t>Seuraavilla sivuilla on kuvattu poikkeamien keskeiset syyt ja niihin esitetyt ratkaisut. Jokaisen poikkeamakuva</a:t>
            </a:r>
            <a:r>
              <a:rPr lang="fi-FI" dirty="0">
                <a:solidFill>
                  <a:srgbClr val="000000"/>
                </a:solidFill>
                <a:latin typeface="Avenir Next LT Pro Light" panose="020B0304020202020204" pitchFamily="34" charset="0"/>
              </a:rPr>
              <a:t>uksen ja toimikunnan suositusten</a:t>
            </a:r>
            <a:r>
              <a:rPr lang="fi-FI" b="0" i="0" dirty="0">
                <a:solidFill>
                  <a:srgbClr val="000000"/>
                </a:solidFill>
                <a:effectLst/>
                <a:latin typeface="Avenir Next LT Pro Light" panose="020B0304020202020204" pitchFamily="34" charset="0"/>
              </a:rPr>
              <a:t> jälkeen on varattu tyhjä sivu organisaation omille kommenteille. Kommenttikenttään kirjataan, miten kriteerikohtaiset vaatimukset huomioidaan organisaatiossa. </a:t>
            </a:r>
            <a:r>
              <a:rPr lang="fi-FI" dirty="0">
                <a:solidFill>
                  <a:srgbClr val="000000"/>
                </a:solidFill>
                <a:latin typeface="Avenir Next LT Pro Light" panose="020B0304020202020204" pitchFamily="34" charset="0"/>
              </a:rPr>
              <a:t>M</a:t>
            </a:r>
            <a:r>
              <a:rPr lang="fi-FI" b="0" i="0" dirty="0">
                <a:solidFill>
                  <a:srgbClr val="000000"/>
                </a:solidFill>
                <a:effectLst/>
                <a:latin typeface="Avenir Next LT Pro Light" panose="020B0304020202020204" pitchFamily="34" charset="0"/>
              </a:rPr>
              <a:t>ikäli puutteita esiintyy, kirjataan mahdolliset toimenpiteet ja niiden aikataulu. </a:t>
            </a:r>
          </a:p>
          <a:p>
            <a:pPr marL="0" indent="0" algn="just">
              <a:lnSpc>
                <a:spcPct val="120000"/>
              </a:lnSpc>
              <a:buNone/>
            </a:pPr>
            <a:r>
              <a:rPr lang="fi-FI" dirty="0">
                <a:solidFill>
                  <a:srgbClr val="000000"/>
                </a:solidFill>
                <a:latin typeface="Avenir Next LT Pro Light" panose="020B0304020202020204" pitchFamily="34" charset="0"/>
              </a:rPr>
              <a:t>Vuoden 2022 ulkoisten auditointien yhteydessä auditoija tarkastelee toimikunnan suosittelemien toimenpiteiden toteutusta. </a:t>
            </a:r>
          </a:p>
          <a:p>
            <a:pPr marL="0" indent="0" algn="just">
              <a:lnSpc>
                <a:spcPct val="120000"/>
              </a:lnSpc>
              <a:buNone/>
            </a:pPr>
            <a:r>
              <a:rPr lang="fi-FI" b="1" dirty="0">
                <a:solidFill>
                  <a:srgbClr val="000000"/>
                </a:solidFill>
                <a:latin typeface="Avenir Next LT Pro Light" panose="020B0304020202020204" pitchFamily="34" charset="0"/>
              </a:rPr>
              <a:t>Yhteenveto organisaatiossanne toteutetuista korjaavista toimenpiteistä on palautettava joko sisäisen tiedonkeruun yhteydessä </a:t>
            </a:r>
            <a:r>
              <a:rPr lang="fi-FI" b="1" dirty="0" err="1">
                <a:solidFill>
                  <a:srgbClr val="000000"/>
                </a:solidFill>
                <a:latin typeface="Avenir Next LT Pro Light" panose="020B0304020202020204" pitchFamily="34" charset="0"/>
              </a:rPr>
              <a:t>KMY:lle</a:t>
            </a:r>
            <a:r>
              <a:rPr lang="fi-FI" b="1" dirty="0">
                <a:solidFill>
                  <a:srgbClr val="000000"/>
                </a:solidFill>
                <a:latin typeface="Avenir Next LT Pro Light" panose="020B0304020202020204" pitchFamily="34" charset="0"/>
              </a:rPr>
              <a:t> tai toimikunnan puheenjohtajalle 30.4.2023 mennessä, </a:t>
            </a:r>
            <a:r>
              <a:rPr lang="fi-FI" dirty="0">
                <a:solidFill>
                  <a:srgbClr val="000000"/>
                </a:solidFill>
                <a:latin typeface="Avenir Next LT Pro Light" panose="020B0304020202020204" pitchFamily="34" charset="0"/>
                <a:hlinkClick r:id="rId3"/>
              </a:rPr>
              <a:t>markku.ekdahl@mtk.fi</a:t>
            </a:r>
            <a:r>
              <a:rPr lang="fi-FI" dirty="0">
                <a:solidFill>
                  <a:srgbClr val="000000"/>
                </a:solidFill>
                <a:latin typeface="Avenir Next LT Pro Light" panose="020B0304020202020204" pitchFamily="34" charset="0"/>
              </a:rPr>
              <a:t> .</a:t>
            </a:r>
          </a:p>
        </p:txBody>
      </p:sp>
    </p:spTree>
    <p:extLst>
      <p:ext uri="{BB962C8B-B14F-4D97-AF65-F5344CB8AC3E}">
        <p14:creationId xmlns:p14="http://schemas.microsoft.com/office/powerpoint/2010/main" val="2553870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fontScale="90000"/>
          </a:bodyPr>
          <a:lstStyle/>
          <a:p>
            <a:r>
              <a:rPr lang="fi-FI" b="1" dirty="0">
                <a:solidFill>
                  <a:srgbClr val="FF0000"/>
                </a:solidFill>
                <a:latin typeface="Bodoni MT" panose="02070603080606020203" pitchFamily="18" charset="0"/>
              </a:rPr>
              <a:t>Luonnonhoidolliset poltot ja kulotukset (vakava poikkeama)</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354165"/>
            <a:ext cx="6540575" cy="620079"/>
          </a:xfrm>
        </p:spPr>
        <p:txBody>
          <a:bodyPr>
            <a:normAutofit/>
          </a:bodyPr>
          <a:lstStyle/>
          <a:p>
            <a:r>
              <a:rPr lang="fi-FI">
                <a:latin typeface="Bodoni MT" panose="02070603080606020203" pitchFamily="18" charset="0"/>
              </a:rPr>
              <a:t>Poikkeaman kuvaus ja perussyyn analysointi</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10514391" cy="3173159"/>
          </a:xfrm>
        </p:spPr>
        <p:txBody>
          <a:bodyPr>
            <a:normAutofit/>
          </a:bodyPr>
          <a:lstStyle/>
          <a:p>
            <a:pPr marL="0" indent="0">
              <a:buNone/>
            </a:pPr>
            <a:r>
              <a:rPr lang="fi-FI" sz="2000" b="1" u="sng" dirty="0">
                <a:latin typeface="Avenir Next LT Pro Light" panose="020B0304020202020204" pitchFamily="34" charset="0"/>
              </a:rPr>
              <a:t>Kuvaus</a:t>
            </a:r>
            <a:r>
              <a:rPr lang="fi-FI" sz="2000" b="1" dirty="0">
                <a:latin typeface="Avenir Next LT Pro Light" panose="020B0304020202020204" pitchFamily="34" charset="0"/>
              </a:rPr>
              <a:t>:</a:t>
            </a:r>
          </a:p>
          <a:p>
            <a:r>
              <a:rPr lang="fi-FI" sz="2000" dirty="0">
                <a:latin typeface="Avenir Next LT Pro Light" panose="020B0304020202020204" pitchFamily="34" charset="0"/>
              </a:rPr>
              <a:t>Kulotustavoite ei täyttynyt​ (11 kulotusta ja 7 paloa, tavoite &lt; 26kpl/vuosi)</a:t>
            </a:r>
          </a:p>
          <a:p>
            <a:pPr marL="0" indent="0">
              <a:buNone/>
            </a:pPr>
            <a:r>
              <a:rPr lang="fi-FI" sz="2000" b="1" u="sng" dirty="0">
                <a:latin typeface="Avenir Next LT Pro Light" panose="020B0304020202020204" pitchFamily="34" charset="0"/>
              </a:rPr>
              <a:t>Perussyyn analysointi:</a:t>
            </a:r>
          </a:p>
          <a:p>
            <a:r>
              <a:rPr lang="fi-FI" sz="2000" dirty="0">
                <a:latin typeface="Avenir Next LT Pro Light" panose="020B0304020202020204" pitchFamily="34" charset="0"/>
              </a:rPr>
              <a:t>Toimijat eivät ole riittävän sitoutuneita toteuttamaan vaatimusten edellyttämää määrää kulotuksia</a:t>
            </a:r>
          </a:p>
        </p:txBody>
      </p:sp>
      <p:sp>
        <p:nvSpPr>
          <p:cNvPr id="8" name="Tekstiruutu 7">
            <a:extLst>
              <a:ext uri="{FF2B5EF4-FFF2-40B4-BE49-F238E27FC236}">
                <a16:creationId xmlns:a16="http://schemas.microsoft.com/office/drawing/2014/main" id="{467E61E0-6E85-4830-A303-9F66ED78E577}"/>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13 </a:t>
            </a:r>
            <a:endParaRPr lang="fi-FI" sz="3600" b="1" dirty="0">
              <a:latin typeface="Bodoni MT" panose="02070603080606020203" pitchFamily="18" charset="0"/>
            </a:endParaRPr>
          </a:p>
        </p:txBody>
      </p:sp>
    </p:spTree>
    <p:extLst>
      <p:ext uri="{BB962C8B-B14F-4D97-AF65-F5344CB8AC3E}">
        <p14:creationId xmlns:p14="http://schemas.microsoft.com/office/powerpoint/2010/main" val="1998140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1919" y="1"/>
            <a:ext cx="12191999"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a:bodyPr>
          <a:lstStyle/>
          <a:p>
            <a:r>
              <a:rPr lang="fi-FI" b="1" dirty="0">
                <a:latin typeface="Bodoni MT" panose="02070603080606020203" pitchFamily="18" charset="0"/>
              </a:rPr>
              <a:t>Luonnonhoidolliset poltot ja kulotukset</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664206"/>
            <a:ext cx="4489179" cy="620079"/>
          </a:xfrm>
        </p:spPr>
        <p:txBody>
          <a:bodyPr/>
          <a:lstStyle/>
          <a:p>
            <a:r>
              <a:rPr lang="fi-FI" dirty="0">
                <a:latin typeface="Bodoni MT" panose="02070603080606020203" pitchFamily="18" charset="0"/>
              </a:rPr>
              <a:t>Toimikunnan suositus</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5412724" cy="4036886"/>
          </a:xfrm>
        </p:spPr>
        <p:txBody>
          <a:bodyPr>
            <a:normAutofit/>
          </a:bodyPr>
          <a:lstStyle/>
          <a:p>
            <a:r>
              <a:rPr lang="fi-FI" sz="2000" dirty="0">
                <a:latin typeface="Avenir Next LT Pro Light" panose="020B0304020202020204" pitchFamily="34" charset="0"/>
              </a:rPr>
              <a:t>Pystykaupalla puuta ostavat organisaatiot sekä metsänhoitoyhdistykset ja metsäpalveluyritykset (joissa vähintään 3 toimihenkilöä) sekä yhteismetsät joissa omia toimihenkilöitä, toteuttavat kukin vähintään yhden säästöpuuryhmän polton tai kulotukseen joka vuosi.</a:t>
            </a:r>
          </a:p>
          <a:p>
            <a:r>
              <a:rPr lang="fi-FI" sz="2000" dirty="0">
                <a:latin typeface="Avenir Next LT Pro Light" panose="020B0304020202020204" pitchFamily="34" charset="0"/>
              </a:rPr>
              <a:t>Tieto suunnitelluista kulotuksista ja poltoista pyydetään toimittamaan 30.4. </a:t>
            </a:r>
            <a:r>
              <a:rPr lang="fi-FI" sz="2000">
                <a:latin typeface="Avenir Next LT Pro Light" panose="020B0304020202020204" pitchFamily="34" charset="0"/>
              </a:rPr>
              <a:t>mennessä </a:t>
            </a:r>
            <a:r>
              <a:rPr lang="fi-FI" sz="2000" dirty="0">
                <a:latin typeface="Avenir Next LT Pro Light" panose="020B0304020202020204" pitchFamily="34" charset="0"/>
                <a:hlinkClick r:id="rId3"/>
              </a:rPr>
              <a:t>markku.ekdahl@mtk</a:t>
            </a:r>
            <a:r>
              <a:rPr lang="fi-FI" sz="2000">
                <a:latin typeface="Avenir Next LT Pro Light" panose="020B0304020202020204" pitchFamily="34" charset="0"/>
                <a:hlinkClick r:id="rId3"/>
              </a:rPr>
              <a:t>.fi</a:t>
            </a:r>
            <a:r>
              <a:rPr lang="fi-FI" sz="2000">
                <a:latin typeface="Avenir Next LT Pro Light" panose="020B0304020202020204" pitchFamily="34" charset="0"/>
              </a:rPr>
              <a:t>.</a:t>
            </a:r>
            <a:endParaRPr lang="fi-FI" sz="2000" dirty="0">
              <a:latin typeface="Avenir Next LT Pro Light" panose="020B0304020202020204" pitchFamily="34" charset="0"/>
            </a:endParaRPr>
          </a:p>
        </p:txBody>
      </p:sp>
      <p:sp>
        <p:nvSpPr>
          <p:cNvPr id="8" name="Tekstin paikkamerkki 7">
            <a:extLst>
              <a:ext uri="{FF2B5EF4-FFF2-40B4-BE49-F238E27FC236}">
                <a16:creationId xmlns:a16="http://schemas.microsoft.com/office/drawing/2014/main" id="{FBC62D0B-74CD-4D17-B4AE-63FD0949321E}"/>
              </a:ext>
            </a:extLst>
          </p:cNvPr>
          <p:cNvSpPr>
            <a:spLocks noGrp="1"/>
          </p:cNvSpPr>
          <p:nvPr>
            <p:ph type="body" sz="quarter" idx="3"/>
          </p:nvPr>
        </p:nvSpPr>
        <p:spPr>
          <a:xfrm>
            <a:off x="7455840" y="1664207"/>
            <a:ext cx="5183188" cy="620078"/>
          </a:xfrm>
        </p:spPr>
        <p:txBody>
          <a:bodyPr/>
          <a:lstStyle/>
          <a:p>
            <a:r>
              <a:rPr lang="fi-FI" dirty="0">
                <a:latin typeface="Bodoni MT" panose="02070603080606020203" pitchFamily="18" charset="0"/>
              </a:rPr>
              <a:t>Koulutus ja tukimateriaali</a:t>
            </a:r>
          </a:p>
        </p:txBody>
      </p:sp>
      <p:sp>
        <p:nvSpPr>
          <p:cNvPr id="9" name="Sisällön paikkamerkki 8">
            <a:extLst>
              <a:ext uri="{FF2B5EF4-FFF2-40B4-BE49-F238E27FC236}">
                <a16:creationId xmlns:a16="http://schemas.microsoft.com/office/drawing/2014/main" id="{78490A86-146B-4AE1-B58E-AA56935CA675}"/>
              </a:ext>
            </a:extLst>
          </p:cNvPr>
          <p:cNvSpPr>
            <a:spLocks noGrp="1"/>
          </p:cNvSpPr>
          <p:nvPr>
            <p:ph sz="quarter" idx="4"/>
          </p:nvPr>
        </p:nvSpPr>
        <p:spPr>
          <a:xfrm>
            <a:off x="7208520" y="2478423"/>
            <a:ext cx="4983479" cy="3167444"/>
          </a:xfrm>
        </p:spPr>
        <p:txBody>
          <a:bodyPr>
            <a:normAutofit/>
          </a:bodyPr>
          <a:lstStyle/>
          <a:p>
            <a:r>
              <a:rPr lang="fi-FI" sz="2000" u="sng" dirty="0">
                <a:solidFill>
                  <a:srgbClr val="0563C1"/>
                </a:solidFill>
                <a:effectLst/>
                <a:latin typeface="Calibri" panose="020F0502020204030204" pitchFamily="34" charset="0"/>
                <a:ea typeface="Calibri" panose="020F0502020204030204" pitchFamily="34" charset="0"/>
                <a:hlinkClick r:id="rId4"/>
              </a:rPr>
              <a:t>https://kestavametsa.fi/kulotustietopankki/</a:t>
            </a:r>
            <a:endParaRPr lang="fi-FI" sz="2000" dirty="0">
              <a:effectLst/>
              <a:latin typeface="Calibri" panose="020F0502020204030204" pitchFamily="34" charset="0"/>
              <a:ea typeface="Calibri" panose="020F0502020204030204" pitchFamily="34" charset="0"/>
            </a:endParaRPr>
          </a:p>
          <a:p>
            <a:pPr marL="0" indent="0">
              <a:buNone/>
            </a:pPr>
            <a:endParaRPr lang="fi-FI" sz="2000" dirty="0">
              <a:latin typeface="Avenir Next LT Pro Light" panose="020B0304020202020204" pitchFamily="34" charset="0"/>
            </a:endParaRPr>
          </a:p>
        </p:txBody>
      </p:sp>
      <p:sp>
        <p:nvSpPr>
          <p:cNvPr id="10" name="Tekstiruutu 9">
            <a:extLst>
              <a:ext uri="{FF2B5EF4-FFF2-40B4-BE49-F238E27FC236}">
                <a16:creationId xmlns:a16="http://schemas.microsoft.com/office/drawing/2014/main" id="{280626E4-3FE2-408E-AA60-1F77AB2788E0}"/>
              </a:ext>
            </a:extLst>
          </p:cNvPr>
          <p:cNvSpPr txBox="1"/>
          <p:nvPr/>
        </p:nvSpPr>
        <p:spPr>
          <a:xfrm>
            <a:off x="-1" y="146227"/>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13</a:t>
            </a:r>
          </a:p>
        </p:txBody>
      </p:sp>
    </p:spTree>
    <p:extLst>
      <p:ext uri="{BB962C8B-B14F-4D97-AF65-F5344CB8AC3E}">
        <p14:creationId xmlns:p14="http://schemas.microsoft.com/office/powerpoint/2010/main" val="1437632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7727"/>
            <a:ext cx="12191998"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74064" y="328549"/>
            <a:ext cx="10134599" cy="1325563"/>
          </a:xfrm>
        </p:spPr>
        <p:txBody>
          <a:bodyPr/>
          <a:lstStyle/>
          <a:p>
            <a:r>
              <a:rPr lang="fi-FI" b="1">
                <a:latin typeface="Bodoni MT" panose="02070603080606020203" pitchFamily="18" charset="0"/>
              </a:rPr>
              <a:t>Kriteerin huomiointi organisaatiossa, toimenpiteet &amp; aikataulu:</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idx="1"/>
          </p:nvPr>
        </p:nvSpPr>
        <p:spPr>
          <a:xfrm>
            <a:off x="1219198" y="1982661"/>
            <a:ext cx="10134601" cy="3722400"/>
          </a:xfrm>
        </p:spPr>
        <p:txBody>
          <a:bodyPr/>
          <a:lstStyle/>
          <a:p>
            <a:pPr marL="0" indent="0">
              <a:buNone/>
            </a:pPr>
            <a:r>
              <a:rPr lang="fi-FI" b="1" dirty="0">
                <a:latin typeface="Avenir Next LT Pro Light" panose="020B0304020202020204" pitchFamily="34" charset="0"/>
              </a:rPr>
              <a:t>Kommentit:</a:t>
            </a:r>
          </a:p>
          <a:p>
            <a:endParaRPr lang="fi-FI" dirty="0">
              <a:latin typeface="Avenir Next LT Pro Light" panose="020B0304020202020204" pitchFamily="34" charset="0"/>
            </a:endParaRPr>
          </a:p>
        </p:txBody>
      </p:sp>
      <p:sp>
        <p:nvSpPr>
          <p:cNvPr id="6" name="Tekstiruutu 5">
            <a:extLst>
              <a:ext uri="{FF2B5EF4-FFF2-40B4-BE49-F238E27FC236}">
                <a16:creationId xmlns:a16="http://schemas.microsoft.com/office/drawing/2014/main" id="{A9A08502-315E-4060-A63F-78A37630ACDE}"/>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 </a:t>
            </a:r>
          </a:p>
          <a:p>
            <a:pPr algn="ctr"/>
            <a:r>
              <a:rPr lang="fi-FI" b="1" dirty="0">
                <a:latin typeface="Bodoni MT" panose="02070603080606020203" pitchFamily="18" charset="0"/>
              </a:rPr>
              <a:t>13</a:t>
            </a:r>
            <a:endParaRPr lang="fi-FI" sz="3600" b="1" dirty="0">
              <a:latin typeface="Bodoni MT" panose="02070603080606020203" pitchFamily="18" charset="0"/>
            </a:endParaRPr>
          </a:p>
        </p:txBody>
      </p:sp>
    </p:spTree>
    <p:extLst>
      <p:ext uri="{BB962C8B-B14F-4D97-AF65-F5344CB8AC3E}">
        <p14:creationId xmlns:p14="http://schemas.microsoft.com/office/powerpoint/2010/main" val="2153950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a:bodyPr>
          <a:lstStyle/>
          <a:p>
            <a:r>
              <a:rPr lang="fi-FI" b="1" dirty="0">
                <a:latin typeface="Bodoni MT" panose="02070603080606020203" pitchFamily="18" charset="0"/>
              </a:rPr>
              <a:t>Työntekijöiden osaaminen varmistetaan</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354165"/>
            <a:ext cx="6540575" cy="620079"/>
          </a:xfrm>
        </p:spPr>
        <p:txBody>
          <a:bodyPr>
            <a:normAutofit/>
          </a:bodyPr>
          <a:lstStyle/>
          <a:p>
            <a:r>
              <a:rPr lang="fi-FI">
                <a:latin typeface="Bodoni MT" panose="02070603080606020203" pitchFamily="18" charset="0"/>
              </a:rPr>
              <a:t>Poikkeaman kuvaus ja perussyyn analysointi</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10514391" cy="3173159"/>
          </a:xfrm>
        </p:spPr>
        <p:txBody>
          <a:bodyPr>
            <a:normAutofit/>
          </a:bodyPr>
          <a:lstStyle/>
          <a:p>
            <a:pPr marL="0" indent="0">
              <a:buNone/>
            </a:pPr>
            <a:r>
              <a:rPr lang="fi-FI" sz="2000" b="1" u="sng" dirty="0">
                <a:latin typeface="Avenir Next LT Pro Light" panose="020B0304020202020204" pitchFamily="34" charset="0"/>
              </a:rPr>
              <a:t>Kuvaus</a:t>
            </a:r>
            <a:r>
              <a:rPr lang="fi-FI" sz="2000" b="1" dirty="0">
                <a:latin typeface="Avenir Next LT Pro Light" panose="020B0304020202020204" pitchFamily="34" charset="0"/>
              </a:rPr>
              <a:t>:</a:t>
            </a:r>
          </a:p>
          <a:p>
            <a:r>
              <a:rPr lang="fi-FI" sz="2000" dirty="0">
                <a:latin typeface="Avenir Next LT Pro Light" panose="020B0304020202020204" pitchFamily="34" charset="0"/>
              </a:rPr>
              <a:t>Koulutusrekisterit puutteellisia osalla toimijoista, työmaakohtaiset ohjeet puuttuivat hakkuukoneen kuljettajalta</a:t>
            </a:r>
          </a:p>
          <a:p>
            <a:pPr marL="0" indent="0">
              <a:buNone/>
            </a:pPr>
            <a:r>
              <a:rPr lang="fi-FI" sz="2000" b="1" u="sng" dirty="0">
                <a:latin typeface="Avenir Next LT Pro Light" panose="020B0304020202020204" pitchFamily="34" charset="0"/>
              </a:rPr>
              <a:t>Perussyyn analysointi:</a:t>
            </a:r>
          </a:p>
          <a:p>
            <a:r>
              <a:rPr lang="fi-FI" sz="2000" dirty="0">
                <a:latin typeface="Avenir Next LT Pro Light" panose="020B0304020202020204" pitchFamily="34" charset="0"/>
              </a:rPr>
              <a:t>Toimijat eivät tunne kriteerin vaatimuksia tai eivät ole riittävän sitoutuneita varmistamaan työntekijöiden osaamista kriteerien edellyttämällä tavalla</a:t>
            </a:r>
          </a:p>
        </p:txBody>
      </p:sp>
      <p:sp>
        <p:nvSpPr>
          <p:cNvPr id="8" name="Tekstiruutu 7">
            <a:extLst>
              <a:ext uri="{FF2B5EF4-FFF2-40B4-BE49-F238E27FC236}">
                <a16:creationId xmlns:a16="http://schemas.microsoft.com/office/drawing/2014/main" id="{467E61E0-6E85-4830-A303-9F66ED78E577}"/>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21 </a:t>
            </a:r>
            <a:endParaRPr lang="fi-FI" sz="3600" b="1" dirty="0">
              <a:latin typeface="Bodoni MT" panose="02070603080606020203" pitchFamily="18" charset="0"/>
            </a:endParaRPr>
          </a:p>
        </p:txBody>
      </p:sp>
    </p:spTree>
    <p:extLst>
      <p:ext uri="{BB962C8B-B14F-4D97-AF65-F5344CB8AC3E}">
        <p14:creationId xmlns:p14="http://schemas.microsoft.com/office/powerpoint/2010/main" val="660374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1999"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a:bodyPr>
          <a:lstStyle/>
          <a:p>
            <a:r>
              <a:rPr lang="fi-FI" b="1" dirty="0">
                <a:latin typeface="Bodoni MT" panose="02070603080606020203" pitchFamily="18" charset="0"/>
              </a:rPr>
              <a:t>Työntekijöiden osaaminen varmistetaan</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664206"/>
            <a:ext cx="4489179" cy="620079"/>
          </a:xfrm>
        </p:spPr>
        <p:txBody>
          <a:bodyPr/>
          <a:lstStyle/>
          <a:p>
            <a:r>
              <a:rPr lang="fi-FI" dirty="0">
                <a:latin typeface="Bodoni MT" panose="02070603080606020203" pitchFamily="18" charset="0"/>
              </a:rPr>
              <a:t>Toimikunnan suositus</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7211044" cy="4036886"/>
          </a:xfrm>
        </p:spPr>
        <p:txBody>
          <a:bodyPr>
            <a:normAutofit/>
          </a:bodyPr>
          <a:lstStyle/>
          <a:p>
            <a:r>
              <a:rPr lang="fi-FI" sz="2000" dirty="0">
                <a:latin typeface="Avenir Next LT Pro Light" panose="020B0304020202020204" pitchFamily="34" charset="0"/>
              </a:rPr>
              <a:t>Toimijat varmistavat, että organisaation ja urakoitsijoiden koulutuksesta pidetään sähköistä tai paperista rekisteriä ja se on ajan tasalla</a:t>
            </a:r>
          </a:p>
          <a:p>
            <a:r>
              <a:rPr lang="fi-FI" sz="2000" dirty="0">
                <a:latin typeface="Avenir Next LT Pro Light" panose="020B0304020202020204" pitchFamily="34" charset="0"/>
              </a:rPr>
              <a:t>Toimijat varmistavat, että työmaakohtaiset ohjeet menevät koneen kuljettajille kaikilla urakoitsijoilla</a:t>
            </a:r>
          </a:p>
        </p:txBody>
      </p:sp>
      <p:sp>
        <p:nvSpPr>
          <p:cNvPr id="8" name="Tekstin paikkamerkki 7">
            <a:extLst>
              <a:ext uri="{FF2B5EF4-FFF2-40B4-BE49-F238E27FC236}">
                <a16:creationId xmlns:a16="http://schemas.microsoft.com/office/drawing/2014/main" id="{FBC62D0B-74CD-4D17-B4AE-63FD0949321E}"/>
              </a:ext>
            </a:extLst>
          </p:cNvPr>
          <p:cNvSpPr>
            <a:spLocks noGrp="1"/>
          </p:cNvSpPr>
          <p:nvPr>
            <p:ph type="body" sz="quarter" idx="3"/>
          </p:nvPr>
        </p:nvSpPr>
        <p:spPr>
          <a:xfrm>
            <a:off x="8557951" y="1651048"/>
            <a:ext cx="5183188" cy="620078"/>
          </a:xfrm>
        </p:spPr>
        <p:txBody>
          <a:bodyPr/>
          <a:lstStyle/>
          <a:p>
            <a:r>
              <a:rPr lang="fi-FI" dirty="0">
                <a:latin typeface="Bodoni MT" panose="02070603080606020203" pitchFamily="18" charset="0"/>
              </a:rPr>
              <a:t>Koulutus ja tukimateriaali</a:t>
            </a:r>
          </a:p>
        </p:txBody>
      </p:sp>
      <p:sp>
        <p:nvSpPr>
          <p:cNvPr id="9" name="Sisällön paikkamerkki 8">
            <a:extLst>
              <a:ext uri="{FF2B5EF4-FFF2-40B4-BE49-F238E27FC236}">
                <a16:creationId xmlns:a16="http://schemas.microsoft.com/office/drawing/2014/main" id="{78490A86-146B-4AE1-B58E-AA56935CA675}"/>
              </a:ext>
            </a:extLst>
          </p:cNvPr>
          <p:cNvSpPr>
            <a:spLocks noGrp="1"/>
          </p:cNvSpPr>
          <p:nvPr>
            <p:ph sz="quarter" idx="4"/>
          </p:nvPr>
        </p:nvSpPr>
        <p:spPr>
          <a:xfrm>
            <a:off x="8637337" y="2478423"/>
            <a:ext cx="3554662" cy="3167444"/>
          </a:xfrm>
        </p:spPr>
        <p:txBody>
          <a:bodyPr>
            <a:normAutofit/>
          </a:bodyPr>
          <a:lstStyle/>
          <a:p>
            <a:pPr marL="0" indent="0">
              <a:buNone/>
            </a:pPr>
            <a:r>
              <a:rPr lang="fi-FI" sz="2000" dirty="0">
                <a:latin typeface="Avenir Next LT Pro Light" panose="020B0304020202020204" pitchFamily="34" charset="0"/>
                <a:hlinkClick r:id="rId3"/>
              </a:rPr>
              <a:t>Yrittäjän tarkastuslista</a:t>
            </a:r>
            <a:endParaRPr lang="fi-FI" sz="2000" dirty="0">
              <a:latin typeface="Avenir Next LT Pro Light" panose="020B0304020202020204" pitchFamily="34" charset="0"/>
            </a:endParaRPr>
          </a:p>
          <a:p>
            <a:pPr marL="0" indent="0">
              <a:buNone/>
            </a:pPr>
            <a:r>
              <a:rPr lang="fi-FI" sz="2000" dirty="0">
                <a:latin typeface="Avenir Next LT Pro Light" panose="020B0304020202020204" pitchFamily="34" charset="0"/>
                <a:hlinkClick r:id="rId4"/>
              </a:rPr>
              <a:t>Työturvallisuus metsäalalla sekä tilaajavastuulain asettamat velvoitteet</a:t>
            </a:r>
            <a:endParaRPr lang="fi-FI" sz="3200" dirty="0">
              <a:latin typeface="Avenir Next LT Pro Light" panose="020B0304020202020204" pitchFamily="34" charset="0"/>
            </a:endParaRPr>
          </a:p>
        </p:txBody>
      </p:sp>
      <p:sp>
        <p:nvSpPr>
          <p:cNvPr id="10" name="Tekstiruutu 9">
            <a:extLst>
              <a:ext uri="{FF2B5EF4-FFF2-40B4-BE49-F238E27FC236}">
                <a16:creationId xmlns:a16="http://schemas.microsoft.com/office/drawing/2014/main" id="{280626E4-3FE2-408E-AA60-1F77AB2788E0}"/>
              </a:ext>
            </a:extLst>
          </p:cNvPr>
          <p:cNvSpPr txBox="1"/>
          <p:nvPr/>
        </p:nvSpPr>
        <p:spPr>
          <a:xfrm>
            <a:off x="-1" y="146227"/>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21</a:t>
            </a:r>
          </a:p>
        </p:txBody>
      </p:sp>
    </p:spTree>
    <p:extLst>
      <p:ext uri="{BB962C8B-B14F-4D97-AF65-F5344CB8AC3E}">
        <p14:creationId xmlns:p14="http://schemas.microsoft.com/office/powerpoint/2010/main" val="3286791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7727"/>
            <a:ext cx="12191998"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74064" y="328549"/>
            <a:ext cx="10134599" cy="1325563"/>
          </a:xfrm>
        </p:spPr>
        <p:txBody>
          <a:bodyPr/>
          <a:lstStyle/>
          <a:p>
            <a:r>
              <a:rPr lang="fi-FI" b="1">
                <a:latin typeface="Bodoni MT" panose="02070603080606020203" pitchFamily="18" charset="0"/>
              </a:rPr>
              <a:t>Kriteerin huomiointi organisaatiossa, toimenpiteet &amp; aikataulu:</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idx="1"/>
          </p:nvPr>
        </p:nvSpPr>
        <p:spPr>
          <a:xfrm>
            <a:off x="1219198" y="1982661"/>
            <a:ext cx="10134601" cy="3722400"/>
          </a:xfrm>
        </p:spPr>
        <p:txBody>
          <a:bodyPr/>
          <a:lstStyle/>
          <a:p>
            <a:pPr marL="0" indent="0">
              <a:buNone/>
            </a:pPr>
            <a:r>
              <a:rPr lang="fi-FI" b="1" dirty="0">
                <a:latin typeface="Avenir Next LT Pro Light" panose="020B0304020202020204" pitchFamily="34" charset="0"/>
              </a:rPr>
              <a:t>Kommentit:</a:t>
            </a:r>
          </a:p>
          <a:p>
            <a:endParaRPr lang="fi-FI" dirty="0">
              <a:latin typeface="Avenir Next LT Pro Light" panose="020B0304020202020204" pitchFamily="34" charset="0"/>
            </a:endParaRPr>
          </a:p>
        </p:txBody>
      </p:sp>
      <p:sp>
        <p:nvSpPr>
          <p:cNvPr id="6" name="Tekstiruutu 5">
            <a:extLst>
              <a:ext uri="{FF2B5EF4-FFF2-40B4-BE49-F238E27FC236}">
                <a16:creationId xmlns:a16="http://schemas.microsoft.com/office/drawing/2014/main" id="{A9A08502-315E-4060-A63F-78A37630ACDE}"/>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 </a:t>
            </a:r>
          </a:p>
          <a:p>
            <a:pPr algn="ctr"/>
            <a:r>
              <a:rPr lang="fi-FI" b="1" dirty="0">
                <a:latin typeface="Bodoni MT" panose="02070603080606020203" pitchFamily="18" charset="0"/>
              </a:rPr>
              <a:t>21</a:t>
            </a:r>
            <a:endParaRPr lang="fi-FI" sz="3600" b="1" dirty="0">
              <a:latin typeface="Bodoni MT" panose="02070603080606020203" pitchFamily="18" charset="0"/>
            </a:endParaRPr>
          </a:p>
        </p:txBody>
      </p:sp>
    </p:spTree>
    <p:extLst>
      <p:ext uri="{BB962C8B-B14F-4D97-AF65-F5344CB8AC3E}">
        <p14:creationId xmlns:p14="http://schemas.microsoft.com/office/powerpoint/2010/main" val="1194885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a:bodyPr>
          <a:lstStyle/>
          <a:p>
            <a:r>
              <a:rPr lang="fi-FI" b="1" dirty="0">
                <a:latin typeface="Bodoni MT" panose="02070603080606020203" pitchFamily="18" charset="0"/>
              </a:rPr>
              <a:t>Työturvallisuus</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354165"/>
            <a:ext cx="6540575" cy="620079"/>
          </a:xfrm>
        </p:spPr>
        <p:txBody>
          <a:bodyPr>
            <a:normAutofit/>
          </a:bodyPr>
          <a:lstStyle/>
          <a:p>
            <a:r>
              <a:rPr lang="fi-FI">
                <a:latin typeface="Bodoni MT" panose="02070603080606020203" pitchFamily="18" charset="0"/>
              </a:rPr>
              <a:t>Poikkeaman kuvaus ja perussyyn analysointi</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10514391" cy="3173159"/>
          </a:xfrm>
        </p:spPr>
        <p:txBody>
          <a:bodyPr>
            <a:normAutofit/>
          </a:bodyPr>
          <a:lstStyle/>
          <a:p>
            <a:pPr marL="0" indent="0">
              <a:buNone/>
            </a:pPr>
            <a:r>
              <a:rPr lang="fi-FI" sz="2000" b="1" u="sng" dirty="0">
                <a:latin typeface="Avenir Next LT Pro Light" panose="020B0304020202020204" pitchFamily="34" charset="0"/>
              </a:rPr>
              <a:t>Kuvaus</a:t>
            </a:r>
            <a:r>
              <a:rPr lang="fi-FI" sz="2000" b="1" dirty="0">
                <a:latin typeface="Avenir Next LT Pro Light" panose="020B0304020202020204" pitchFamily="34" charset="0"/>
              </a:rPr>
              <a:t>:</a:t>
            </a:r>
          </a:p>
          <a:p>
            <a:r>
              <a:rPr lang="fi-FI" sz="2000" dirty="0">
                <a:latin typeface="Avenir Next LT Pro Light" panose="020B0304020202020204" pitchFamily="34" charset="0"/>
              </a:rPr>
              <a:t>Puutteita EA-koulutuksissa ja työterveystarkastuksissa sekä työmaiden puuttuvat tai puutteelliset varoitusmerkit yleisten teiden varsilla</a:t>
            </a:r>
          </a:p>
          <a:p>
            <a:pPr marL="0" indent="0">
              <a:buNone/>
            </a:pPr>
            <a:r>
              <a:rPr lang="fi-FI" sz="2000" b="1" u="sng" dirty="0">
                <a:latin typeface="Avenir Next LT Pro Light" panose="020B0304020202020204" pitchFamily="34" charset="0"/>
              </a:rPr>
              <a:t>Perussyyn analysointi:</a:t>
            </a:r>
          </a:p>
          <a:p>
            <a:r>
              <a:rPr lang="fi-FI" sz="2000" dirty="0">
                <a:latin typeface="Avenir Next LT Pro Light" panose="020B0304020202020204" pitchFamily="34" charset="0"/>
              </a:rPr>
              <a:t>Toimijat eivät tunne kriteerin vaatimuksia tai eivät ole riittävän sitoutuneita toteuttamaan työturvallisuutta työturvallisuusmääräysten ja sertifiointikriteerien edellyttämällä tavalla</a:t>
            </a:r>
          </a:p>
        </p:txBody>
      </p:sp>
      <p:sp>
        <p:nvSpPr>
          <p:cNvPr id="8" name="Tekstiruutu 7">
            <a:extLst>
              <a:ext uri="{FF2B5EF4-FFF2-40B4-BE49-F238E27FC236}">
                <a16:creationId xmlns:a16="http://schemas.microsoft.com/office/drawing/2014/main" id="{467E61E0-6E85-4830-A303-9F66ED78E577}"/>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22 </a:t>
            </a:r>
            <a:endParaRPr lang="fi-FI" sz="3600" b="1" dirty="0">
              <a:latin typeface="Bodoni MT" panose="02070603080606020203" pitchFamily="18" charset="0"/>
            </a:endParaRPr>
          </a:p>
        </p:txBody>
      </p:sp>
    </p:spTree>
    <p:extLst>
      <p:ext uri="{BB962C8B-B14F-4D97-AF65-F5344CB8AC3E}">
        <p14:creationId xmlns:p14="http://schemas.microsoft.com/office/powerpoint/2010/main" val="2041700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1999"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a:bodyPr>
          <a:lstStyle/>
          <a:p>
            <a:r>
              <a:rPr lang="fi-FI" b="1" dirty="0">
                <a:latin typeface="Bodoni MT" panose="02070603080606020203" pitchFamily="18" charset="0"/>
              </a:rPr>
              <a:t>Työturvallisuus</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664206"/>
            <a:ext cx="4489179" cy="620079"/>
          </a:xfrm>
        </p:spPr>
        <p:txBody>
          <a:bodyPr/>
          <a:lstStyle/>
          <a:p>
            <a:r>
              <a:rPr lang="fi-FI" dirty="0">
                <a:latin typeface="Bodoni MT" panose="02070603080606020203" pitchFamily="18" charset="0"/>
              </a:rPr>
              <a:t>Toimikunnan suositus</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6616684" cy="4036886"/>
          </a:xfrm>
        </p:spPr>
        <p:txBody>
          <a:bodyPr>
            <a:normAutofit/>
          </a:bodyPr>
          <a:lstStyle/>
          <a:p>
            <a:r>
              <a:rPr lang="fi-FI" sz="2000" dirty="0">
                <a:latin typeface="Avenir Next LT Pro Light" panose="020B0304020202020204" pitchFamily="34" charset="0"/>
              </a:rPr>
              <a:t>Toimijat varmistavat, että omissa organisaatiossa ja urakoitsijoilla ensiapuvalmius ja työterveyshuolto ovat lain ja sertifioinnin edellyttämällä tasolla</a:t>
            </a:r>
          </a:p>
          <a:p>
            <a:r>
              <a:rPr lang="fi-FI" sz="2000" dirty="0">
                <a:latin typeface="Avenir Next LT Pro Light" panose="020B0304020202020204" pitchFamily="34" charset="0"/>
              </a:rPr>
              <a:t>Toimijat varmistavat, että yleisten teiden varsilla työmaat merkitään määräysten mukaisesti</a:t>
            </a:r>
          </a:p>
        </p:txBody>
      </p:sp>
      <p:sp>
        <p:nvSpPr>
          <p:cNvPr id="8" name="Tekstin paikkamerkki 7">
            <a:extLst>
              <a:ext uri="{FF2B5EF4-FFF2-40B4-BE49-F238E27FC236}">
                <a16:creationId xmlns:a16="http://schemas.microsoft.com/office/drawing/2014/main" id="{FBC62D0B-74CD-4D17-B4AE-63FD0949321E}"/>
              </a:ext>
            </a:extLst>
          </p:cNvPr>
          <p:cNvSpPr>
            <a:spLocks noGrp="1"/>
          </p:cNvSpPr>
          <p:nvPr>
            <p:ph type="body" sz="quarter" idx="3"/>
          </p:nvPr>
        </p:nvSpPr>
        <p:spPr>
          <a:xfrm>
            <a:off x="8557951" y="1651048"/>
            <a:ext cx="5183188" cy="620078"/>
          </a:xfrm>
        </p:spPr>
        <p:txBody>
          <a:bodyPr/>
          <a:lstStyle/>
          <a:p>
            <a:r>
              <a:rPr lang="fi-FI" dirty="0">
                <a:latin typeface="Bodoni MT" panose="02070603080606020203" pitchFamily="18" charset="0"/>
              </a:rPr>
              <a:t>Koulutus ja tukimateriaali</a:t>
            </a:r>
          </a:p>
        </p:txBody>
      </p:sp>
      <p:sp>
        <p:nvSpPr>
          <p:cNvPr id="9" name="Sisällön paikkamerkki 8">
            <a:extLst>
              <a:ext uri="{FF2B5EF4-FFF2-40B4-BE49-F238E27FC236}">
                <a16:creationId xmlns:a16="http://schemas.microsoft.com/office/drawing/2014/main" id="{78490A86-146B-4AE1-B58E-AA56935CA675}"/>
              </a:ext>
            </a:extLst>
          </p:cNvPr>
          <p:cNvSpPr>
            <a:spLocks noGrp="1"/>
          </p:cNvSpPr>
          <p:nvPr>
            <p:ph sz="quarter" idx="4"/>
          </p:nvPr>
        </p:nvSpPr>
        <p:spPr>
          <a:xfrm>
            <a:off x="8637337" y="2478423"/>
            <a:ext cx="3554662" cy="3167444"/>
          </a:xfrm>
        </p:spPr>
        <p:txBody>
          <a:bodyPr>
            <a:normAutofit/>
          </a:bodyPr>
          <a:lstStyle/>
          <a:p>
            <a:pPr marL="0" indent="0">
              <a:buNone/>
            </a:pPr>
            <a:r>
              <a:rPr lang="fi-FI" sz="2000" dirty="0">
                <a:latin typeface="Avenir Next LT Pro Light" panose="020B0304020202020204" pitchFamily="34" charset="0"/>
                <a:hlinkClick r:id="rId3"/>
              </a:rPr>
              <a:t>Yleiset työnantajavelvoitteet ja työturvallisuus metsäalalla -webinaari 26.4</a:t>
            </a:r>
            <a:endParaRPr lang="fi-FI" sz="2000" dirty="0">
              <a:latin typeface="Avenir Next LT Pro Light" panose="020B0304020202020204" pitchFamily="34" charset="0"/>
            </a:endParaRPr>
          </a:p>
        </p:txBody>
      </p:sp>
      <p:sp>
        <p:nvSpPr>
          <p:cNvPr id="10" name="Tekstiruutu 9">
            <a:extLst>
              <a:ext uri="{FF2B5EF4-FFF2-40B4-BE49-F238E27FC236}">
                <a16:creationId xmlns:a16="http://schemas.microsoft.com/office/drawing/2014/main" id="{280626E4-3FE2-408E-AA60-1F77AB2788E0}"/>
              </a:ext>
            </a:extLst>
          </p:cNvPr>
          <p:cNvSpPr txBox="1"/>
          <p:nvPr/>
        </p:nvSpPr>
        <p:spPr>
          <a:xfrm>
            <a:off x="-1" y="146227"/>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22</a:t>
            </a:r>
          </a:p>
        </p:txBody>
      </p:sp>
    </p:spTree>
    <p:extLst>
      <p:ext uri="{BB962C8B-B14F-4D97-AF65-F5344CB8AC3E}">
        <p14:creationId xmlns:p14="http://schemas.microsoft.com/office/powerpoint/2010/main" val="665184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7727"/>
            <a:ext cx="12191998"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74064" y="328549"/>
            <a:ext cx="10134599" cy="1325563"/>
          </a:xfrm>
        </p:spPr>
        <p:txBody>
          <a:bodyPr/>
          <a:lstStyle/>
          <a:p>
            <a:r>
              <a:rPr lang="fi-FI" b="1">
                <a:latin typeface="Bodoni MT" panose="02070603080606020203" pitchFamily="18" charset="0"/>
              </a:rPr>
              <a:t>Kriteerin huomiointi organisaatiossa, toimenpiteet &amp; aikataulu:</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idx="1"/>
          </p:nvPr>
        </p:nvSpPr>
        <p:spPr>
          <a:xfrm>
            <a:off x="1219198" y="1982661"/>
            <a:ext cx="10134601" cy="3722400"/>
          </a:xfrm>
        </p:spPr>
        <p:txBody>
          <a:bodyPr/>
          <a:lstStyle/>
          <a:p>
            <a:pPr marL="0" indent="0">
              <a:buNone/>
            </a:pPr>
            <a:r>
              <a:rPr lang="fi-FI" b="1" dirty="0">
                <a:latin typeface="Avenir Next LT Pro Light" panose="020B0304020202020204" pitchFamily="34" charset="0"/>
              </a:rPr>
              <a:t>Kommentit:</a:t>
            </a:r>
          </a:p>
          <a:p>
            <a:endParaRPr lang="fi-FI" dirty="0">
              <a:latin typeface="Avenir Next LT Pro Light" panose="020B0304020202020204" pitchFamily="34" charset="0"/>
            </a:endParaRPr>
          </a:p>
        </p:txBody>
      </p:sp>
      <p:sp>
        <p:nvSpPr>
          <p:cNvPr id="6" name="Tekstiruutu 5">
            <a:extLst>
              <a:ext uri="{FF2B5EF4-FFF2-40B4-BE49-F238E27FC236}">
                <a16:creationId xmlns:a16="http://schemas.microsoft.com/office/drawing/2014/main" id="{A9A08502-315E-4060-A63F-78A37630ACDE}"/>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 </a:t>
            </a:r>
          </a:p>
          <a:p>
            <a:pPr algn="ctr"/>
            <a:r>
              <a:rPr lang="fi-FI" b="1" dirty="0">
                <a:latin typeface="Bodoni MT" panose="02070603080606020203" pitchFamily="18" charset="0"/>
              </a:rPr>
              <a:t>22</a:t>
            </a:r>
            <a:endParaRPr lang="fi-FI" sz="3600" b="1" dirty="0">
              <a:latin typeface="Bodoni MT" panose="02070603080606020203" pitchFamily="18" charset="0"/>
            </a:endParaRPr>
          </a:p>
        </p:txBody>
      </p:sp>
    </p:spTree>
    <p:extLst>
      <p:ext uri="{BB962C8B-B14F-4D97-AF65-F5344CB8AC3E}">
        <p14:creationId xmlns:p14="http://schemas.microsoft.com/office/powerpoint/2010/main" val="2922592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fontScale="90000"/>
          </a:bodyPr>
          <a:lstStyle/>
          <a:p>
            <a:r>
              <a:rPr lang="fi-FI" b="1" dirty="0">
                <a:solidFill>
                  <a:srgbClr val="FF0000"/>
                </a:solidFill>
                <a:latin typeface="Bodoni MT" panose="02070603080606020203" pitchFamily="18" charset="0"/>
              </a:rPr>
              <a:t>Työnantajavelvoitteita noudatetaan (vakava poikkeama)</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354165"/>
            <a:ext cx="6540575" cy="620079"/>
          </a:xfrm>
        </p:spPr>
        <p:txBody>
          <a:bodyPr>
            <a:normAutofit/>
          </a:bodyPr>
          <a:lstStyle/>
          <a:p>
            <a:r>
              <a:rPr lang="fi-FI">
                <a:latin typeface="Bodoni MT" panose="02070603080606020203" pitchFamily="18" charset="0"/>
              </a:rPr>
              <a:t>Poikkeaman kuvaus ja perussyyn analysointi</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10514391" cy="3173159"/>
          </a:xfrm>
        </p:spPr>
        <p:txBody>
          <a:bodyPr>
            <a:normAutofit/>
          </a:bodyPr>
          <a:lstStyle/>
          <a:p>
            <a:pPr marL="0" indent="0">
              <a:buNone/>
            </a:pPr>
            <a:r>
              <a:rPr lang="fi-FI" sz="2000" b="1" u="sng" dirty="0">
                <a:latin typeface="Avenir Next LT Pro Light" panose="020B0304020202020204" pitchFamily="34" charset="0"/>
              </a:rPr>
              <a:t>Kuvaus</a:t>
            </a:r>
            <a:r>
              <a:rPr lang="fi-FI" sz="2000" b="1" dirty="0">
                <a:latin typeface="Avenir Next LT Pro Light" panose="020B0304020202020204" pitchFamily="34" charset="0"/>
              </a:rPr>
              <a:t>:</a:t>
            </a:r>
          </a:p>
          <a:p>
            <a:r>
              <a:rPr lang="fi-FI" sz="2000" dirty="0">
                <a:latin typeface="Avenir Next LT Pro Light" panose="020B0304020202020204" pitchFamily="34" charset="0"/>
              </a:rPr>
              <a:t>Suullisia työ- ja urakointisopimuksia</a:t>
            </a:r>
          </a:p>
          <a:p>
            <a:pPr marL="0" indent="0">
              <a:buNone/>
            </a:pPr>
            <a:r>
              <a:rPr lang="fi-FI" sz="2000" b="1" u="sng" dirty="0">
                <a:latin typeface="Avenir Next LT Pro Light" panose="020B0304020202020204" pitchFamily="34" charset="0"/>
              </a:rPr>
              <a:t>Perussyyn analysointi:</a:t>
            </a:r>
          </a:p>
          <a:p>
            <a:r>
              <a:rPr lang="fi-FI" sz="2000" dirty="0">
                <a:latin typeface="Avenir Next LT Pro Light" panose="020B0304020202020204" pitchFamily="34" charset="0"/>
              </a:rPr>
              <a:t>Toimijat eivät tunne kriteerin vaatimuksia tai eivät ole riittävän sitoutuneita toteuttamaan vaatimuksia sertifiointikriteerien edellyttämällä tavalla</a:t>
            </a:r>
          </a:p>
        </p:txBody>
      </p:sp>
      <p:sp>
        <p:nvSpPr>
          <p:cNvPr id="8" name="Tekstiruutu 7">
            <a:extLst>
              <a:ext uri="{FF2B5EF4-FFF2-40B4-BE49-F238E27FC236}">
                <a16:creationId xmlns:a16="http://schemas.microsoft.com/office/drawing/2014/main" id="{467E61E0-6E85-4830-A303-9F66ED78E577}"/>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23 </a:t>
            </a:r>
            <a:endParaRPr lang="fi-FI" sz="3600" b="1" dirty="0">
              <a:latin typeface="Bodoni MT" panose="02070603080606020203" pitchFamily="18" charset="0"/>
            </a:endParaRPr>
          </a:p>
        </p:txBody>
      </p:sp>
    </p:spTree>
    <p:extLst>
      <p:ext uri="{BB962C8B-B14F-4D97-AF65-F5344CB8AC3E}">
        <p14:creationId xmlns:p14="http://schemas.microsoft.com/office/powerpoint/2010/main" val="381234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C0F191C-EAE3-4536-96E8-95901EC278B1}"/>
              </a:ext>
            </a:extLst>
          </p:cNvPr>
          <p:cNvPicPr>
            <a:picLocks noChangeAspect="1"/>
          </p:cNvPicPr>
          <p:nvPr/>
        </p:nvPicPr>
        <p:blipFill>
          <a:blip r:embed="rId2">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4" name="Suorakulmio 3">
            <a:extLst>
              <a:ext uri="{FF2B5EF4-FFF2-40B4-BE49-F238E27FC236}">
                <a16:creationId xmlns:a16="http://schemas.microsoft.com/office/drawing/2014/main" id="{23C917E7-65DE-4B8D-B7DC-22AB54BFE5E5}"/>
              </a:ext>
            </a:extLst>
          </p:cNvPr>
          <p:cNvSpPr/>
          <p:nvPr/>
        </p:nvSpPr>
        <p:spPr>
          <a:xfrm>
            <a:off x="1123188" y="688247"/>
            <a:ext cx="9918192" cy="488830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tsikko 4">
            <a:extLst>
              <a:ext uri="{FF2B5EF4-FFF2-40B4-BE49-F238E27FC236}">
                <a16:creationId xmlns:a16="http://schemas.microsoft.com/office/drawing/2014/main" id="{7D9F583E-9905-4448-9A02-9C70AEC76826}"/>
              </a:ext>
            </a:extLst>
          </p:cNvPr>
          <p:cNvSpPr>
            <a:spLocks noGrp="1"/>
          </p:cNvSpPr>
          <p:nvPr>
            <p:ph type="title"/>
          </p:nvPr>
        </p:nvSpPr>
        <p:spPr>
          <a:xfrm>
            <a:off x="1200345" y="747469"/>
            <a:ext cx="9646920" cy="902208"/>
          </a:xfrm>
        </p:spPr>
        <p:txBody>
          <a:bodyPr>
            <a:normAutofit/>
          </a:bodyPr>
          <a:lstStyle/>
          <a:p>
            <a:r>
              <a:rPr lang="fi-FI" sz="2400" b="1" i="0">
                <a:solidFill>
                  <a:srgbClr val="000000"/>
                </a:solidFill>
                <a:effectLst/>
                <a:latin typeface="Bodoni MT" panose="02070603080606020203" pitchFamily="18" charset="0"/>
              </a:rPr>
              <a:t>Yleiset huomiot kaikkia havaintoja ja poikkeamia koskien</a:t>
            </a:r>
            <a:endParaRPr lang="fi-FI" sz="2400" b="1">
              <a:latin typeface="Bodoni MT" panose="02070603080606020203" pitchFamily="18" charset="0"/>
            </a:endParaRPr>
          </a:p>
        </p:txBody>
      </p:sp>
      <p:sp>
        <p:nvSpPr>
          <p:cNvPr id="2" name="Sisällön paikkamerkki 5">
            <a:extLst>
              <a:ext uri="{FF2B5EF4-FFF2-40B4-BE49-F238E27FC236}">
                <a16:creationId xmlns:a16="http://schemas.microsoft.com/office/drawing/2014/main" id="{FAB4B571-DE97-CB4B-118C-455BFEF43AF7}"/>
              </a:ext>
            </a:extLst>
          </p:cNvPr>
          <p:cNvSpPr txBox="1">
            <a:spLocks/>
          </p:cNvSpPr>
          <p:nvPr/>
        </p:nvSpPr>
        <p:spPr>
          <a:xfrm>
            <a:off x="1200345" y="1601830"/>
            <a:ext cx="9646920" cy="333932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fi-FI" dirty="0">
                <a:solidFill>
                  <a:srgbClr val="000000"/>
                </a:solidFill>
                <a:latin typeface="Avenir Next LT Pro Light" panose="020B0304020202020204" pitchFamily="34" charset="0"/>
              </a:rPr>
              <a:t>Yleisen hyväksyttävyyden ja sertifikaatin uskottavuuden  vuoksi  on tärkeää, että korjaavat toimenpiteet käydään läpi jokaisessa organisaatiossa ja katsotaan voidaanko omaa toimintaa jollain tapaa kehittää niiden pohjalta.  Toimijoiden olisi hyvä myös tarkastella omaa toimintaansa muidenkin PEFC-vaatimuksien osalta vuosittain esimerkiksi korjaavien toimenpiteiden yhteydessä. Tähän voi hyödyntää esimerkiksi PEFC </a:t>
            </a:r>
            <a:r>
              <a:rPr lang="fi-FI" dirty="0" err="1">
                <a:solidFill>
                  <a:srgbClr val="000000"/>
                </a:solidFill>
                <a:latin typeface="Avenir Next LT Pro Light" panose="020B0304020202020204" pitchFamily="34" charset="0"/>
              </a:rPr>
              <a:t>Sertiseriffiä</a:t>
            </a:r>
            <a:r>
              <a:rPr lang="fi-FI" dirty="0">
                <a:solidFill>
                  <a:srgbClr val="000000"/>
                </a:solidFill>
                <a:latin typeface="Avenir Next LT Pro Light" panose="020B0304020202020204" pitchFamily="34" charset="0"/>
              </a:rPr>
              <a:t>, jonka läpikäynti toimii hyvänä tarkastuslistana toiminnan vaatimustenmukaisuuden osalta.</a:t>
            </a:r>
          </a:p>
          <a:p>
            <a:pPr marL="0" indent="0" algn="just">
              <a:lnSpc>
                <a:spcPct val="120000"/>
              </a:lnSpc>
              <a:buFont typeface="Arial" panose="020B0604020202020204" pitchFamily="34" charset="0"/>
              <a:buNone/>
            </a:pPr>
            <a:r>
              <a:rPr lang="fi-FI" dirty="0">
                <a:solidFill>
                  <a:srgbClr val="000000"/>
                </a:solidFill>
                <a:latin typeface="Avenir Next LT Pro Light" panose="020B0304020202020204" pitchFamily="34" charset="0"/>
              </a:rPr>
              <a:t>KMY järjestää yhteistyössä alueellisten toimikuntien kanssa webinaarit poikkeamista kaikilla alueilla. Pohjoisen alueen korjaavien toimenpiteiden webinaari järjestettiin torstaina 2.3.2023 klo 8.30-9.30. </a:t>
            </a:r>
            <a:r>
              <a:rPr lang="fi-FI" b="1" dirty="0">
                <a:solidFill>
                  <a:srgbClr val="000000"/>
                </a:solidFill>
                <a:latin typeface="Avenir Next LT Pro Light" panose="020B0304020202020204" pitchFamily="34" charset="0"/>
              </a:rPr>
              <a:t>Tallenne ja materiaalit löytyvät </a:t>
            </a:r>
            <a:r>
              <a:rPr lang="fi-FI" b="1" dirty="0">
                <a:solidFill>
                  <a:srgbClr val="000000"/>
                </a:solidFill>
                <a:latin typeface="Avenir Next LT Pro Light" panose="020B0304020202020204" pitchFamily="34" charset="0"/>
                <a:hlinkClick r:id="rId3"/>
              </a:rPr>
              <a:t>täältä. </a:t>
            </a:r>
            <a:r>
              <a:rPr lang="fi-FI" dirty="0">
                <a:solidFill>
                  <a:srgbClr val="000000"/>
                </a:solidFill>
                <a:latin typeface="Avenir Next LT Pro Light" panose="020B0304020202020204" pitchFamily="34" charset="0"/>
              </a:rPr>
              <a:t>Organisaatioita kannustetaan edellyttämään toimihenkilöiden osallistumista tai vähintäänkin webinaarin katsomista tallenteelta jälkikäteen.</a:t>
            </a:r>
          </a:p>
          <a:p>
            <a:pPr marL="0" indent="0" algn="just">
              <a:lnSpc>
                <a:spcPct val="120000"/>
              </a:lnSpc>
              <a:buFont typeface="Arial" panose="020B0604020202020204" pitchFamily="34" charset="0"/>
              <a:buNone/>
            </a:pPr>
            <a:r>
              <a:rPr lang="fi-FI" dirty="0">
                <a:solidFill>
                  <a:srgbClr val="000000"/>
                </a:solidFill>
                <a:latin typeface="Avenir Next LT Pro Light" panose="020B0304020202020204" pitchFamily="34" charset="0"/>
              </a:rPr>
              <a:t>Yleisenä huomiona lähes kaikkia havaintoja ja poikkeamia koskien nousi esille se, että vastuiden selkeä kohdentaminen organisaatioissa auttaisi osaltaan toiminnan vaatimustenmukaisuuden toteutumista. Moni poikkeamaan johtanut havainto johtui siitä, että joko selkeää vastuutahoa ei ollut osoitettu tai oletettiin, että joku muu on asian huomioinut.</a:t>
            </a:r>
          </a:p>
          <a:p>
            <a:pPr marL="0" indent="0" algn="just">
              <a:lnSpc>
                <a:spcPct val="120000"/>
              </a:lnSpc>
              <a:buFont typeface="Arial" panose="020B0604020202020204" pitchFamily="34" charset="0"/>
              <a:buNone/>
            </a:pPr>
            <a:r>
              <a:rPr lang="fi-FI" dirty="0">
                <a:solidFill>
                  <a:srgbClr val="000000"/>
                </a:solidFill>
                <a:latin typeface="Avenir Next LT Pro Light" panose="020B0304020202020204" pitchFamily="34" charset="0"/>
              </a:rPr>
              <a:t>Hyvänä asiana nähtiin paitsi toiminnan ja sitä tukevien järjestelmien kehittyminen myös avoin keskustelukulttuuri. Auditoinneissa nousi esille monessa yhteydessä vahva ammattiosaaminen sekä hyvä työnjälki maastossa. </a:t>
            </a:r>
          </a:p>
          <a:p>
            <a:pPr marL="0" indent="0" algn="just">
              <a:lnSpc>
                <a:spcPct val="120000"/>
              </a:lnSpc>
              <a:buFont typeface="Arial" panose="020B0604020202020204" pitchFamily="34" charset="0"/>
              <a:buNone/>
            </a:pPr>
            <a:endParaRPr lang="fi-FI" dirty="0">
              <a:solidFill>
                <a:srgbClr val="000000"/>
              </a:solidFill>
              <a:latin typeface="Avenir Next LT Pro Light" panose="020B0304020202020204" pitchFamily="34" charset="0"/>
            </a:endParaRPr>
          </a:p>
          <a:p>
            <a:pPr marL="0" indent="0" algn="just">
              <a:lnSpc>
                <a:spcPct val="120000"/>
              </a:lnSpc>
              <a:buFont typeface="Arial" panose="020B0604020202020204" pitchFamily="34" charset="0"/>
              <a:buNone/>
            </a:pPr>
            <a:endParaRPr lang="fi-FI" dirty="0">
              <a:solidFill>
                <a:srgbClr val="000000"/>
              </a:solidFill>
              <a:latin typeface="Avenir Next LT Pro Light" panose="020B0304020202020204" pitchFamily="34" charset="0"/>
            </a:endParaRPr>
          </a:p>
          <a:p>
            <a:pPr marL="0" indent="0" algn="just">
              <a:lnSpc>
                <a:spcPct val="120000"/>
              </a:lnSpc>
              <a:buFont typeface="Arial" panose="020B0604020202020204" pitchFamily="34" charset="0"/>
              <a:buNone/>
            </a:pPr>
            <a:endParaRPr lang="fi-FI" dirty="0">
              <a:solidFill>
                <a:srgbClr val="000000"/>
              </a:solidFill>
              <a:latin typeface="Avenir Next LT Pro Light" panose="020B0304020202020204" pitchFamily="34" charset="0"/>
            </a:endParaRPr>
          </a:p>
          <a:p>
            <a:pPr marL="0" indent="0" algn="just">
              <a:lnSpc>
                <a:spcPct val="120000"/>
              </a:lnSpc>
              <a:buFont typeface="Arial" panose="020B0604020202020204" pitchFamily="34" charset="0"/>
              <a:buNone/>
            </a:pPr>
            <a:endParaRPr lang="fi-FI" dirty="0">
              <a:solidFill>
                <a:srgbClr val="000000"/>
              </a:solidFill>
              <a:latin typeface="Avenir Next LT Pro Light" panose="020B0304020202020204" pitchFamily="34" charset="0"/>
            </a:endParaRPr>
          </a:p>
          <a:p>
            <a:pPr marL="0" indent="0" algn="just">
              <a:lnSpc>
                <a:spcPct val="120000"/>
              </a:lnSpc>
              <a:buFont typeface="Arial" panose="020B0604020202020204" pitchFamily="34" charset="0"/>
              <a:buNone/>
            </a:pPr>
            <a:endParaRPr lang="fi-FI" dirty="0">
              <a:solidFill>
                <a:srgbClr val="000000"/>
              </a:solidFill>
              <a:latin typeface="Avenir Next LT Pro Light" panose="020B0304020202020204" pitchFamily="34" charset="0"/>
            </a:endParaRPr>
          </a:p>
          <a:p>
            <a:pPr marL="0" indent="0" algn="just">
              <a:lnSpc>
                <a:spcPct val="120000"/>
              </a:lnSpc>
              <a:buFont typeface="Arial" panose="020B0604020202020204" pitchFamily="34" charset="0"/>
              <a:buNone/>
            </a:pPr>
            <a:endParaRPr lang="fi-FI" dirty="0">
              <a:solidFill>
                <a:srgbClr val="000000"/>
              </a:solidFill>
              <a:latin typeface="Avenir Next LT Pro Light" panose="020B0304020202020204" pitchFamily="34" charset="0"/>
            </a:endParaRPr>
          </a:p>
          <a:p>
            <a:pPr marL="0" indent="0" algn="just">
              <a:lnSpc>
                <a:spcPct val="120000"/>
              </a:lnSpc>
              <a:buFont typeface="Arial" panose="020B0604020202020204" pitchFamily="34" charset="0"/>
              <a:buNone/>
            </a:pPr>
            <a:endParaRPr lang="fi-FI" dirty="0">
              <a:solidFill>
                <a:srgbClr val="000000"/>
              </a:solidFill>
              <a:latin typeface="Avenir Next LT Pro Light" panose="020B0304020202020204" pitchFamily="34" charset="0"/>
            </a:endParaRPr>
          </a:p>
          <a:p>
            <a:pPr marL="0" indent="0" algn="just">
              <a:lnSpc>
                <a:spcPct val="120000"/>
              </a:lnSpc>
              <a:buFont typeface="Arial" panose="020B0604020202020204" pitchFamily="34" charset="0"/>
              <a:buNone/>
            </a:pPr>
            <a:endParaRPr lang="fi-FI" dirty="0">
              <a:solidFill>
                <a:srgbClr val="000000"/>
              </a:solidFill>
              <a:latin typeface="Avenir Next LT Pro Light" panose="020B0304020202020204" pitchFamily="34" charset="0"/>
            </a:endParaRPr>
          </a:p>
          <a:p>
            <a:pPr marL="0" indent="0" algn="just">
              <a:lnSpc>
                <a:spcPct val="120000"/>
              </a:lnSpc>
              <a:buFont typeface="Arial" panose="020B0604020202020204" pitchFamily="34" charset="0"/>
              <a:buNone/>
            </a:pPr>
            <a:endParaRPr lang="fi-FI" dirty="0">
              <a:solidFill>
                <a:srgbClr val="000000"/>
              </a:solidFill>
              <a:latin typeface="Avenir Next LT Pro Light" panose="020B0304020202020204" pitchFamily="34" charset="0"/>
            </a:endParaRPr>
          </a:p>
        </p:txBody>
      </p:sp>
    </p:spTree>
    <p:extLst>
      <p:ext uri="{BB962C8B-B14F-4D97-AF65-F5344CB8AC3E}">
        <p14:creationId xmlns:p14="http://schemas.microsoft.com/office/powerpoint/2010/main" val="1632941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1999"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a:bodyPr>
          <a:lstStyle/>
          <a:p>
            <a:r>
              <a:rPr lang="fi-FI" b="1" dirty="0">
                <a:latin typeface="Bodoni MT" panose="02070603080606020203" pitchFamily="18" charset="0"/>
              </a:rPr>
              <a:t>Työnantajavelvoitteita noudatetaan</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664206"/>
            <a:ext cx="4489179" cy="620079"/>
          </a:xfrm>
        </p:spPr>
        <p:txBody>
          <a:bodyPr/>
          <a:lstStyle/>
          <a:p>
            <a:r>
              <a:rPr lang="fi-FI" dirty="0">
                <a:latin typeface="Bodoni MT" panose="02070603080606020203" pitchFamily="18" charset="0"/>
              </a:rPr>
              <a:t>Toimikunnan suositus</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6" y="2392489"/>
            <a:ext cx="6000215" cy="4036886"/>
          </a:xfrm>
        </p:spPr>
        <p:txBody>
          <a:bodyPr>
            <a:normAutofit/>
          </a:bodyPr>
          <a:lstStyle/>
          <a:p>
            <a:r>
              <a:rPr lang="fi-FI" sz="2000" dirty="0">
                <a:latin typeface="Avenir Next LT Pro Light" panose="020B0304020202020204" pitchFamily="34" charset="0"/>
              </a:rPr>
              <a:t>Toimijat varmistavat, että kaikki urakointisopimukset sekä työsopimukset, myös urakointisuhteessa olevilla yrittäjillä, tehdään kirjallisena</a:t>
            </a:r>
          </a:p>
        </p:txBody>
      </p:sp>
      <p:sp>
        <p:nvSpPr>
          <p:cNvPr id="8" name="Tekstin paikkamerkki 7">
            <a:extLst>
              <a:ext uri="{FF2B5EF4-FFF2-40B4-BE49-F238E27FC236}">
                <a16:creationId xmlns:a16="http://schemas.microsoft.com/office/drawing/2014/main" id="{FBC62D0B-74CD-4D17-B4AE-63FD0949321E}"/>
              </a:ext>
            </a:extLst>
          </p:cNvPr>
          <p:cNvSpPr>
            <a:spLocks noGrp="1"/>
          </p:cNvSpPr>
          <p:nvPr>
            <p:ph type="body" sz="quarter" idx="3"/>
          </p:nvPr>
        </p:nvSpPr>
        <p:spPr>
          <a:xfrm>
            <a:off x="7714445" y="1608081"/>
            <a:ext cx="5183188" cy="620078"/>
          </a:xfrm>
        </p:spPr>
        <p:txBody>
          <a:bodyPr/>
          <a:lstStyle/>
          <a:p>
            <a:r>
              <a:rPr lang="fi-FI" dirty="0">
                <a:latin typeface="Bodoni MT" panose="02070603080606020203" pitchFamily="18" charset="0"/>
              </a:rPr>
              <a:t>Koulutus ja tukimateriaali</a:t>
            </a:r>
          </a:p>
        </p:txBody>
      </p:sp>
      <p:sp>
        <p:nvSpPr>
          <p:cNvPr id="9" name="Sisällön paikkamerkki 8">
            <a:extLst>
              <a:ext uri="{FF2B5EF4-FFF2-40B4-BE49-F238E27FC236}">
                <a16:creationId xmlns:a16="http://schemas.microsoft.com/office/drawing/2014/main" id="{78490A86-146B-4AE1-B58E-AA56935CA675}"/>
              </a:ext>
            </a:extLst>
          </p:cNvPr>
          <p:cNvSpPr>
            <a:spLocks noGrp="1"/>
          </p:cNvSpPr>
          <p:nvPr>
            <p:ph sz="quarter" idx="4"/>
          </p:nvPr>
        </p:nvSpPr>
        <p:spPr>
          <a:xfrm>
            <a:off x="7714445" y="2478423"/>
            <a:ext cx="4477554" cy="3167444"/>
          </a:xfrm>
        </p:spPr>
        <p:txBody>
          <a:bodyPr>
            <a:normAutofit/>
          </a:bodyPr>
          <a:lstStyle/>
          <a:p>
            <a:pPr marL="0" indent="0">
              <a:buNone/>
            </a:pPr>
            <a:r>
              <a:rPr lang="fi-FI" sz="2000" dirty="0" err="1">
                <a:latin typeface="Avenir Next LT Pro Light" panose="020B0304020202020204" pitchFamily="34" charset="0"/>
                <a:hlinkClick r:id="rId3"/>
              </a:rPr>
              <a:t>Tilajavastuulain</a:t>
            </a:r>
            <a:r>
              <a:rPr lang="fi-FI" sz="2000" dirty="0">
                <a:latin typeface="Avenir Next LT Pro Light" panose="020B0304020202020204" pitchFamily="34" charset="0"/>
                <a:hlinkClick r:id="rId3"/>
              </a:rPr>
              <a:t> velvoitteet</a:t>
            </a:r>
            <a:endParaRPr lang="fi-FI" sz="2000" dirty="0">
              <a:latin typeface="Avenir Next LT Pro Light" panose="020B0304020202020204" pitchFamily="34" charset="0"/>
            </a:endParaRPr>
          </a:p>
          <a:p>
            <a:pPr marL="0" indent="0">
              <a:buNone/>
            </a:pPr>
            <a:r>
              <a:rPr lang="fi-FI" sz="2000" dirty="0">
                <a:latin typeface="Avenir Next LT Pro Light" panose="020B0304020202020204" pitchFamily="34" charset="0"/>
              </a:rPr>
              <a:t>AVI:n webinaari</a:t>
            </a:r>
          </a:p>
          <a:p>
            <a:pPr marL="0" indent="0">
              <a:buNone/>
            </a:pPr>
            <a:r>
              <a:rPr lang="fi-FI" sz="2000" dirty="0">
                <a:latin typeface="Avenir Next LT Pro Light" panose="020B0304020202020204" pitchFamily="34" charset="0"/>
                <a:hlinkClick r:id="rId4"/>
              </a:rPr>
              <a:t>https://www.youtube.com/watch?v=sboGZ4k_Md4</a:t>
            </a:r>
            <a:r>
              <a:rPr lang="fi-FI" sz="2000" dirty="0">
                <a:latin typeface="Avenir Next LT Pro Light" panose="020B0304020202020204" pitchFamily="34" charset="0"/>
              </a:rPr>
              <a:t> </a:t>
            </a:r>
          </a:p>
        </p:txBody>
      </p:sp>
      <p:sp>
        <p:nvSpPr>
          <p:cNvPr id="10" name="Tekstiruutu 9">
            <a:extLst>
              <a:ext uri="{FF2B5EF4-FFF2-40B4-BE49-F238E27FC236}">
                <a16:creationId xmlns:a16="http://schemas.microsoft.com/office/drawing/2014/main" id="{280626E4-3FE2-408E-AA60-1F77AB2788E0}"/>
              </a:ext>
            </a:extLst>
          </p:cNvPr>
          <p:cNvSpPr txBox="1"/>
          <p:nvPr/>
        </p:nvSpPr>
        <p:spPr>
          <a:xfrm>
            <a:off x="-1" y="146227"/>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23</a:t>
            </a:r>
          </a:p>
        </p:txBody>
      </p:sp>
    </p:spTree>
    <p:extLst>
      <p:ext uri="{BB962C8B-B14F-4D97-AF65-F5344CB8AC3E}">
        <p14:creationId xmlns:p14="http://schemas.microsoft.com/office/powerpoint/2010/main" val="1713446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7727"/>
            <a:ext cx="12191998"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74064" y="328549"/>
            <a:ext cx="10134599" cy="1325563"/>
          </a:xfrm>
        </p:spPr>
        <p:txBody>
          <a:bodyPr/>
          <a:lstStyle/>
          <a:p>
            <a:r>
              <a:rPr lang="fi-FI" b="1">
                <a:latin typeface="Bodoni MT" panose="02070603080606020203" pitchFamily="18" charset="0"/>
              </a:rPr>
              <a:t>Kriteerin huomiointi organisaatiossa, toimenpiteet &amp; aikataulu:</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idx="1"/>
          </p:nvPr>
        </p:nvSpPr>
        <p:spPr>
          <a:xfrm>
            <a:off x="1219198" y="1982661"/>
            <a:ext cx="10134601" cy="3722400"/>
          </a:xfrm>
        </p:spPr>
        <p:txBody>
          <a:bodyPr/>
          <a:lstStyle/>
          <a:p>
            <a:pPr marL="0" indent="0">
              <a:buNone/>
            </a:pPr>
            <a:r>
              <a:rPr lang="fi-FI" b="1" dirty="0">
                <a:latin typeface="Avenir Next LT Pro Light" panose="020B0304020202020204" pitchFamily="34" charset="0"/>
              </a:rPr>
              <a:t>Kommentit:</a:t>
            </a:r>
          </a:p>
          <a:p>
            <a:endParaRPr lang="fi-FI" dirty="0">
              <a:latin typeface="Avenir Next LT Pro Light" panose="020B0304020202020204" pitchFamily="34" charset="0"/>
            </a:endParaRPr>
          </a:p>
        </p:txBody>
      </p:sp>
      <p:sp>
        <p:nvSpPr>
          <p:cNvPr id="6" name="Tekstiruutu 5">
            <a:extLst>
              <a:ext uri="{FF2B5EF4-FFF2-40B4-BE49-F238E27FC236}">
                <a16:creationId xmlns:a16="http://schemas.microsoft.com/office/drawing/2014/main" id="{A9A08502-315E-4060-A63F-78A37630ACDE}"/>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 </a:t>
            </a:r>
          </a:p>
          <a:p>
            <a:pPr algn="ctr"/>
            <a:r>
              <a:rPr lang="fi-FI" b="1" dirty="0">
                <a:latin typeface="Bodoni MT" panose="02070603080606020203" pitchFamily="18" charset="0"/>
              </a:rPr>
              <a:t>23</a:t>
            </a:r>
            <a:endParaRPr lang="fi-FI" sz="3600" b="1" dirty="0">
              <a:latin typeface="Bodoni MT" panose="02070603080606020203" pitchFamily="18" charset="0"/>
            </a:endParaRPr>
          </a:p>
        </p:txBody>
      </p:sp>
    </p:spTree>
    <p:extLst>
      <p:ext uri="{BB962C8B-B14F-4D97-AF65-F5344CB8AC3E}">
        <p14:creationId xmlns:p14="http://schemas.microsoft.com/office/powerpoint/2010/main" val="4113208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fontScale="90000"/>
          </a:bodyPr>
          <a:lstStyle/>
          <a:p>
            <a:r>
              <a:rPr lang="fi-FI" b="1" dirty="0">
                <a:latin typeface="Bodoni MT" panose="02070603080606020203" pitchFamily="18" charset="0"/>
              </a:rPr>
              <a:t>Metsätyöpalveluiden hankinnassa noudatetaan hyviä käytäntöjä</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354165"/>
            <a:ext cx="6540575" cy="620079"/>
          </a:xfrm>
        </p:spPr>
        <p:txBody>
          <a:bodyPr>
            <a:normAutofit/>
          </a:bodyPr>
          <a:lstStyle/>
          <a:p>
            <a:r>
              <a:rPr lang="fi-FI">
                <a:latin typeface="Bodoni MT" panose="02070603080606020203" pitchFamily="18" charset="0"/>
              </a:rPr>
              <a:t>Poikkeaman kuvaus ja perussyyn analysointi</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10514391" cy="3173159"/>
          </a:xfrm>
        </p:spPr>
        <p:txBody>
          <a:bodyPr>
            <a:normAutofit/>
          </a:bodyPr>
          <a:lstStyle/>
          <a:p>
            <a:pPr marL="0" indent="0">
              <a:buNone/>
            </a:pPr>
            <a:r>
              <a:rPr lang="fi-FI" sz="2000" b="1" u="sng" dirty="0">
                <a:latin typeface="Avenir Next LT Pro Light" panose="020B0304020202020204" pitchFamily="34" charset="0"/>
              </a:rPr>
              <a:t>Kuvaus</a:t>
            </a:r>
            <a:r>
              <a:rPr lang="fi-FI" sz="2000" b="1" dirty="0">
                <a:latin typeface="Avenir Next LT Pro Light" panose="020B0304020202020204" pitchFamily="34" charset="0"/>
              </a:rPr>
              <a:t>:</a:t>
            </a:r>
          </a:p>
          <a:p>
            <a:r>
              <a:rPr lang="fi-FI" sz="2000" dirty="0">
                <a:latin typeface="Avenir Next LT Pro Light" panose="020B0304020202020204" pitchFamily="34" charset="0"/>
              </a:rPr>
              <a:t>Metsätyöpalveluiden hankinnassa on puutteita; vaadittuja asiakirjoja ei tarkasteta lainkaan tai tarkastetaan vain sopimusta tehtäessä, ei vuosittain </a:t>
            </a:r>
          </a:p>
          <a:p>
            <a:pPr marL="0" indent="0">
              <a:buNone/>
            </a:pPr>
            <a:r>
              <a:rPr lang="fi-FI" sz="2000" b="1" u="sng" dirty="0">
                <a:latin typeface="Avenir Next LT Pro Light" panose="020B0304020202020204" pitchFamily="34" charset="0"/>
              </a:rPr>
              <a:t>Perussyyn analysointi:</a:t>
            </a:r>
          </a:p>
          <a:p>
            <a:r>
              <a:rPr lang="fi-FI" sz="2000" dirty="0">
                <a:latin typeface="Avenir Next LT Pro Light" panose="020B0304020202020204" pitchFamily="34" charset="0"/>
              </a:rPr>
              <a:t>Toimijat eivät tunne kriteerin vaatimuksia tai eivät ole riittävän sitoutuneita toteuttamaan vaatimuksia sertifiointikriteerien edellyttämällä tavalla</a:t>
            </a:r>
          </a:p>
        </p:txBody>
      </p:sp>
      <p:sp>
        <p:nvSpPr>
          <p:cNvPr id="8" name="Tekstiruutu 7">
            <a:extLst>
              <a:ext uri="{FF2B5EF4-FFF2-40B4-BE49-F238E27FC236}">
                <a16:creationId xmlns:a16="http://schemas.microsoft.com/office/drawing/2014/main" id="{467E61E0-6E85-4830-A303-9F66ED78E577}"/>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24 </a:t>
            </a:r>
            <a:endParaRPr lang="fi-FI" sz="3600" b="1" dirty="0">
              <a:latin typeface="Bodoni MT" panose="02070603080606020203" pitchFamily="18" charset="0"/>
            </a:endParaRPr>
          </a:p>
        </p:txBody>
      </p:sp>
    </p:spTree>
    <p:extLst>
      <p:ext uri="{BB962C8B-B14F-4D97-AF65-F5344CB8AC3E}">
        <p14:creationId xmlns:p14="http://schemas.microsoft.com/office/powerpoint/2010/main" val="1196371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1999"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fontScale="90000"/>
          </a:bodyPr>
          <a:lstStyle/>
          <a:p>
            <a:r>
              <a:rPr lang="fi-FI" b="1" dirty="0">
                <a:latin typeface="Bodoni MT" panose="02070603080606020203" pitchFamily="18" charset="0"/>
              </a:rPr>
              <a:t>Metsätyöpalveluiden hankinnassa noudatetaan hyviä käytäntöjä</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664206"/>
            <a:ext cx="4489179" cy="620079"/>
          </a:xfrm>
        </p:spPr>
        <p:txBody>
          <a:bodyPr/>
          <a:lstStyle/>
          <a:p>
            <a:r>
              <a:rPr lang="fi-FI" dirty="0">
                <a:latin typeface="Bodoni MT" panose="02070603080606020203" pitchFamily="18" charset="0"/>
              </a:rPr>
              <a:t>Toimikunnan suositus</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6" y="2392489"/>
            <a:ext cx="10594324" cy="4036886"/>
          </a:xfrm>
        </p:spPr>
        <p:txBody>
          <a:bodyPr>
            <a:normAutofit/>
          </a:bodyPr>
          <a:lstStyle/>
          <a:p>
            <a:r>
              <a:rPr lang="fi-FI" sz="2000" dirty="0">
                <a:latin typeface="Avenir Next LT Pro Light" panose="020B0304020202020204" pitchFamily="34" charset="0"/>
              </a:rPr>
              <a:t>Toimijat tarkistavat tilaajavastuulain edellyttämät asiakirjat vuosittain sekä yrittäjäsopimuksia uusittaessa</a:t>
            </a:r>
          </a:p>
          <a:p>
            <a:r>
              <a:rPr lang="fi-FI" sz="2000" dirty="0">
                <a:latin typeface="Avenir Next LT Pro Light" panose="020B0304020202020204" pitchFamily="34" charset="0"/>
              </a:rPr>
              <a:t>Toimikunta suosittelee vahvasti, että toimijat edellyttävät sopimussuhteessa olevilta yrittäjiltä vastuu-</a:t>
            </a:r>
            <a:r>
              <a:rPr lang="fi-FI" sz="2000" dirty="0" err="1">
                <a:latin typeface="Avenir Next LT Pro Light" panose="020B0304020202020204" pitchFamily="34" charset="0"/>
              </a:rPr>
              <a:t>groupin</a:t>
            </a:r>
            <a:r>
              <a:rPr lang="fi-FI" sz="2000" dirty="0">
                <a:latin typeface="Avenir Next LT Pro Light" panose="020B0304020202020204" pitchFamily="34" charset="0"/>
              </a:rPr>
              <a:t> tai vastaavan palvelun käyttöä, jossa vaadittavat todistukset ovat aina ajan tasalla ja tarkistettavissa</a:t>
            </a:r>
          </a:p>
        </p:txBody>
      </p:sp>
      <p:sp>
        <p:nvSpPr>
          <p:cNvPr id="10" name="Tekstiruutu 9">
            <a:extLst>
              <a:ext uri="{FF2B5EF4-FFF2-40B4-BE49-F238E27FC236}">
                <a16:creationId xmlns:a16="http://schemas.microsoft.com/office/drawing/2014/main" id="{280626E4-3FE2-408E-AA60-1F77AB2788E0}"/>
              </a:ext>
            </a:extLst>
          </p:cNvPr>
          <p:cNvSpPr txBox="1"/>
          <p:nvPr/>
        </p:nvSpPr>
        <p:spPr>
          <a:xfrm>
            <a:off x="-1" y="146227"/>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24</a:t>
            </a:r>
          </a:p>
        </p:txBody>
      </p:sp>
    </p:spTree>
    <p:extLst>
      <p:ext uri="{BB962C8B-B14F-4D97-AF65-F5344CB8AC3E}">
        <p14:creationId xmlns:p14="http://schemas.microsoft.com/office/powerpoint/2010/main" val="4096869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7727"/>
            <a:ext cx="12191998"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74064" y="328549"/>
            <a:ext cx="10134599" cy="1325563"/>
          </a:xfrm>
        </p:spPr>
        <p:txBody>
          <a:bodyPr/>
          <a:lstStyle/>
          <a:p>
            <a:r>
              <a:rPr lang="fi-FI" b="1">
                <a:latin typeface="Bodoni MT" panose="02070603080606020203" pitchFamily="18" charset="0"/>
              </a:rPr>
              <a:t>Kriteerin huomiointi organisaatiossa, toimenpiteet &amp; aikataulu:</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idx="1"/>
          </p:nvPr>
        </p:nvSpPr>
        <p:spPr>
          <a:xfrm>
            <a:off x="1219198" y="1982661"/>
            <a:ext cx="10134601" cy="3722400"/>
          </a:xfrm>
        </p:spPr>
        <p:txBody>
          <a:bodyPr/>
          <a:lstStyle/>
          <a:p>
            <a:pPr marL="0" indent="0">
              <a:buNone/>
            </a:pPr>
            <a:r>
              <a:rPr lang="fi-FI" b="1" dirty="0">
                <a:latin typeface="Avenir Next LT Pro Light" panose="020B0304020202020204" pitchFamily="34" charset="0"/>
              </a:rPr>
              <a:t>Kommentit:</a:t>
            </a:r>
          </a:p>
          <a:p>
            <a:endParaRPr lang="fi-FI" dirty="0">
              <a:latin typeface="Avenir Next LT Pro Light" panose="020B0304020202020204" pitchFamily="34" charset="0"/>
            </a:endParaRPr>
          </a:p>
        </p:txBody>
      </p:sp>
      <p:sp>
        <p:nvSpPr>
          <p:cNvPr id="6" name="Tekstiruutu 5">
            <a:extLst>
              <a:ext uri="{FF2B5EF4-FFF2-40B4-BE49-F238E27FC236}">
                <a16:creationId xmlns:a16="http://schemas.microsoft.com/office/drawing/2014/main" id="{A9A08502-315E-4060-A63F-78A37630ACDE}"/>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 </a:t>
            </a:r>
          </a:p>
          <a:p>
            <a:pPr algn="ctr"/>
            <a:r>
              <a:rPr lang="fi-FI" b="1" dirty="0">
                <a:latin typeface="Bodoni MT" panose="02070603080606020203" pitchFamily="18" charset="0"/>
              </a:rPr>
              <a:t>24</a:t>
            </a:r>
            <a:endParaRPr lang="fi-FI" sz="3600" b="1" dirty="0">
              <a:latin typeface="Bodoni MT" panose="02070603080606020203" pitchFamily="18" charset="0"/>
            </a:endParaRPr>
          </a:p>
        </p:txBody>
      </p:sp>
    </p:spTree>
    <p:extLst>
      <p:ext uri="{BB962C8B-B14F-4D97-AF65-F5344CB8AC3E}">
        <p14:creationId xmlns:p14="http://schemas.microsoft.com/office/powerpoint/2010/main" val="1985439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7727"/>
            <a:ext cx="12191998"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057656" y="18255"/>
            <a:ext cx="10515600" cy="1325563"/>
          </a:xfrm>
        </p:spPr>
        <p:txBody>
          <a:bodyPr/>
          <a:lstStyle/>
          <a:p>
            <a:r>
              <a:rPr lang="fi-FI" b="1" dirty="0">
                <a:latin typeface="Bodoni MT" panose="02070603080606020203" pitchFamily="18" charset="0"/>
              </a:rPr>
              <a:t>Kriteerit joissa havaintoja</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1"/>
          </p:nvPr>
        </p:nvSpPr>
        <p:spPr>
          <a:xfrm>
            <a:off x="1179576" y="996696"/>
            <a:ext cx="4840224" cy="5180267"/>
          </a:xfrm>
        </p:spPr>
        <p:txBody>
          <a:bodyPr>
            <a:normAutofit fontScale="70000" lnSpcReduction="20000"/>
          </a:bodyPr>
          <a:lstStyle/>
          <a:p>
            <a:pPr marL="0" indent="0">
              <a:buNone/>
            </a:pPr>
            <a:r>
              <a:rPr lang="fi-FI" b="1" dirty="0">
                <a:latin typeface="Avenir Next LT Pro Light" panose="020B0304020202020204" pitchFamily="34" charset="0"/>
              </a:rPr>
              <a:t>7. Energiapuun korjuu </a:t>
            </a:r>
            <a:r>
              <a:rPr lang="fi-FI" dirty="0">
                <a:latin typeface="Avenir Next LT Pro Light" panose="020B0304020202020204" pitchFamily="34" charset="0"/>
              </a:rPr>
              <a:t>– yksi kohde jäi niukasti vaatimuksista</a:t>
            </a:r>
          </a:p>
          <a:p>
            <a:pPr marL="0" indent="0">
              <a:buNone/>
            </a:pPr>
            <a:r>
              <a:rPr lang="fi-FI" b="1" dirty="0">
                <a:latin typeface="Avenir Next LT Pro Light" panose="020B0304020202020204" pitchFamily="34" charset="0"/>
              </a:rPr>
              <a:t>9. Suojelualueet </a:t>
            </a:r>
            <a:r>
              <a:rPr lang="fi-FI" dirty="0">
                <a:latin typeface="Avenir Next LT Pro Light" panose="020B0304020202020204" pitchFamily="34" charset="0"/>
              </a:rPr>
              <a:t>– yhdellä kohteella ajettu puuta ja varastoitu Natura-alueelle</a:t>
            </a:r>
          </a:p>
          <a:p>
            <a:pPr marL="0" indent="0">
              <a:buNone/>
            </a:pPr>
            <a:r>
              <a:rPr lang="fi-FI" b="1" dirty="0">
                <a:latin typeface="Avenir Next LT Pro Light" panose="020B0304020202020204" pitchFamily="34" charset="0"/>
              </a:rPr>
              <a:t>11. Suoluonto </a:t>
            </a:r>
            <a:r>
              <a:rPr lang="fi-FI" dirty="0">
                <a:latin typeface="Avenir Next LT Pro Light" panose="020B0304020202020204" pitchFamily="34" charset="0"/>
              </a:rPr>
              <a:t>– kahdella kohteella puutteellinen luonnontilaisen suon suojavyöhyke</a:t>
            </a:r>
          </a:p>
          <a:p>
            <a:pPr marL="0" indent="0">
              <a:buNone/>
            </a:pPr>
            <a:r>
              <a:rPr lang="fi-FI" b="1" dirty="0">
                <a:latin typeface="Avenir Next LT Pro Light" panose="020B0304020202020204" pitchFamily="34" charset="0"/>
              </a:rPr>
              <a:t>12. Uhanalaiset lajit </a:t>
            </a:r>
            <a:r>
              <a:rPr lang="fi-FI" dirty="0">
                <a:latin typeface="Avenir Next LT Pro Light" panose="020B0304020202020204" pitchFamily="34" charset="0"/>
              </a:rPr>
              <a:t>– sijaintitiedot puuttuivat tietojärjestelmästä, yksi esiintymä vaarannettu</a:t>
            </a:r>
          </a:p>
          <a:p>
            <a:pPr marL="0" indent="0">
              <a:buNone/>
            </a:pPr>
            <a:r>
              <a:rPr lang="fi-FI" b="1" dirty="0">
                <a:latin typeface="Avenir Next LT Pro Light" panose="020B0304020202020204" pitchFamily="34" charset="0"/>
              </a:rPr>
              <a:t>14. Säästöpuut </a:t>
            </a:r>
            <a:r>
              <a:rPr lang="fi-FI" dirty="0">
                <a:latin typeface="Avenir Next LT Pro Light" panose="020B0304020202020204" pitchFamily="34" charset="0"/>
              </a:rPr>
              <a:t>– kuollutta puuta korjattu polttopuuksi, maanmuokkaus liian lähelle säästöpuuryhmää</a:t>
            </a:r>
          </a:p>
          <a:p>
            <a:pPr marL="0" indent="0">
              <a:buNone/>
            </a:pPr>
            <a:r>
              <a:rPr lang="fi-FI" b="1" dirty="0">
                <a:latin typeface="Avenir Next LT Pro Light" panose="020B0304020202020204" pitchFamily="34" charset="0"/>
              </a:rPr>
              <a:t>18. Vesiensuojelu </a:t>
            </a:r>
            <a:r>
              <a:rPr lang="fi-FI" dirty="0">
                <a:latin typeface="Avenir Next LT Pro Light" panose="020B0304020202020204" pitchFamily="34" charset="0"/>
              </a:rPr>
              <a:t>– joillakin ojitushankkeilla korjattavaa vesiensuojelussa</a:t>
            </a:r>
          </a:p>
          <a:p>
            <a:pPr marL="0" indent="0">
              <a:buNone/>
            </a:pPr>
            <a:r>
              <a:rPr lang="fi-FI" b="1" dirty="0">
                <a:latin typeface="Avenir Next LT Pro Light" panose="020B0304020202020204" pitchFamily="34" charset="0"/>
              </a:rPr>
              <a:t>25. Metsänomistajien osaaminen </a:t>
            </a:r>
            <a:r>
              <a:rPr lang="fi-FI" dirty="0">
                <a:latin typeface="Avenir Next LT Pro Light" panose="020B0304020202020204" pitchFamily="34" charset="0"/>
              </a:rPr>
              <a:t>– koulutuksiin osallistumisen seurannassa vaihtelevat käytännöt</a:t>
            </a:r>
          </a:p>
        </p:txBody>
      </p:sp>
      <p:sp>
        <p:nvSpPr>
          <p:cNvPr id="2" name="Sisällön paikkamerkki 1">
            <a:extLst>
              <a:ext uri="{FF2B5EF4-FFF2-40B4-BE49-F238E27FC236}">
                <a16:creationId xmlns:a16="http://schemas.microsoft.com/office/drawing/2014/main" id="{2F90A88C-BDAA-4136-B85E-359515AE3EBE}"/>
              </a:ext>
            </a:extLst>
          </p:cNvPr>
          <p:cNvSpPr>
            <a:spLocks noGrp="1"/>
          </p:cNvSpPr>
          <p:nvPr>
            <p:ph sz="half" idx="2"/>
          </p:nvPr>
        </p:nvSpPr>
        <p:spPr>
          <a:xfrm>
            <a:off x="6172200" y="996696"/>
            <a:ext cx="5181600" cy="5180267"/>
          </a:xfrm>
        </p:spPr>
        <p:txBody>
          <a:bodyPr vert="horz" lIns="91440" tIns="45720" rIns="91440" bIns="45720" rtlCol="0">
            <a:normAutofit fontScale="70000" lnSpcReduction="20000"/>
          </a:bodyPr>
          <a:lstStyle/>
          <a:p>
            <a:pPr marL="0" indent="0">
              <a:buNone/>
            </a:pPr>
            <a:r>
              <a:rPr lang="fi-FI" dirty="0">
                <a:latin typeface="Avenir Next LT Pro Light" panose="020B0304020202020204" pitchFamily="34" charset="0"/>
              </a:rPr>
              <a:t>Toimijat varmistavat, että energiapuun korjuun käytäntö vastaa vaatimuksia</a:t>
            </a:r>
          </a:p>
          <a:p>
            <a:pPr marL="0" indent="0">
              <a:buNone/>
            </a:pPr>
            <a:r>
              <a:rPr lang="fi-FI" dirty="0">
                <a:latin typeface="Avenir Next LT Pro Light" panose="020B0304020202020204" pitchFamily="34" charset="0"/>
              </a:rPr>
              <a:t>Toimijat varmistavat, että suojelualueiden sijainti ja toimintaohjeet tunnetaan</a:t>
            </a:r>
          </a:p>
          <a:p>
            <a:pPr marL="0" indent="0">
              <a:buNone/>
            </a:pPr>
            <a:r>
              <a:rPr lang="fi-FI" dirty="0">
                <a:latin typeface="Avenir Next LT Pro Light" panose="020B0304020202020204" pitchFamily="34" charset="0"/>
              </a:rPr>
              <a:t>Toimijat varmistavat, että luonnontilaisten soiden lähellä toimitaan vaatimusten mukaisesti</a:t>
            </a:r>
          </a:p>
          <a:p>
            <a:pPr marL="0" indent="0">
              <a:buNone/>
            </a:pPr>
            <a:r>
              <a:rPr lang="fi-FI" dirty="0">
                <a:latin typeface="Avenir Next LT Pro Light" panose="020B0304020202020204" pitchFamily="34" charset="0"/>
              </a:rPr>
              <a:t>Toimijat varmistavat, että saatavissa olevat uhanalaisten lajien sijaintitiedot ovat tietojärjestelmissä</a:t>
            </a:r>
          </a:p>
          <a:p>
            <a:pPr marL="0" indent="0">
              <a:buNone/>
            </a:pPr>
            <a:r>
              <a:rPr lang="fi-FI" dirty="0">
                <a:latin typeface="Avenir Next LT Pro Light" panose="020B0304020202020204" pitchFamily="34" charset="0"/>
              </a:rPr>
              <a:t>Toimijat varmistavat, että metsään jätetään eläviä ja kuolleita säästöpuita vaatimusten mukaisesti, tarvittaessa tekopökkelöitä</a:t>
            </a:r>
          </a:p>
          <a:p>
            <a:pPr marL="0" indent="0">
              <a:buNone/>
            </a:pPr>
            <a:r>
              <a:rPr lang="fi-FI" dirty="0">
                <a:latin typeface="Avenir Next LT Pro Light" panose="020B0304020202020204" pitchFamily="34" charset="0"/>
              </a:rPr>
              <a:t>Toimijat varmistavat, että ojitushankkeiden vesiensuojelu toteutetaan vaatimusten mukaisesti</a:t>
            </a:r>
          </a:p>
          <a:p>
            <a:pPr marL="0" indent="0">
              <a:buNone/>
            </a:pPr>
            <a:r>
              <a:rPr lang="fi-FI" dirty="0">
                <a:latin typeface="Avenir Next LT Pro Light" panose="020B0304020202020204" pitchFamily="34" charset="0"/>
              </a:rPr>
              <a:t>Metsänomistajien osallistuminen neuvontaan ja koulutuksiin kirjataan tietojärjestelmiin 1:1, suuremmat tapahtumat arviona</a:t>
            </a:r>
          </a:p>
        </p:txBody>
      </p:sp>
    </p:spTree>
    <p:extLst>
      <p:ext uri="{BB962C8B-B14F-4D97-AF65-F5344CB8AC3E}">
        <p14:creationId xmlns:p14="http://schemas.microsoft.com/office/powerpoint/2010/main" val="942771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Kuva 2">
            <a:extLst>
              <a:ext uri="{FF2B5EF4-FFF2-40B4-BE49-F238E27FC236}">
                <a16:creationId xmlns:a16="http://schemas.microsoft.com/office/drawing/2014/main" id="{0A84454A-481E-4A3F-906A-3D8014BB8D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Tekstiruutu 3">
            <a:extLst>
              <a:ext uri="{FF2B5EF4-FFF2-40B4-BE49-F238E27FC236}">
                <a16:creationId xmlns:a16="http://schemas.microsoft.com/office/drawing/2014/main" id="{E1D9ACA3-71CD-4E1B-BB0C-5AC96F73FBE6}"/>
              </a:ext>
            </a:extLst>
          </p:cNvPr>
          <p:cNvSpPr txBox="1"/>
          <p:nvPr/>
        </p:nvSpPr>
        <p:spPr>
          <a:xfrm>
            <a:off x="452571" y="457637"/>
            <a:ext cx="7825778" cy="1477328"/>
          </a:xfrm>
          <a:prstGeom prst="rect">
            <a:avLst/>
          </a:prstGeom>
          <a:noFill/>
        </p:spPr>
        <p:txBody>
          <a:bodyPr wrap="square" rtlCol="0">
            <a:spAutoFit/>
          </a:bodyPr>
          <a:lstStyle/>
          <a:p>
            <a:r>
              <a:rPr lang="fi-FI" b="1" dirty="0">
                <a:solidFill>
                  <a:schemeClr val="bg1"/>
                </a:solidFill>
                <a:latin typeface="Avenir Next LT Pro Light" panose="020B0304020202020204" pitchFamily="34" charset="0"/>
              </a:rPr>
              <a:t>Markku Ekdahl</a:t>
            </a:r>
          </a:p>
          <a:p>
            <a:r>
              <a:rPr lang="fi-FI" b="1" dirty="0">
                <a:solidFill>
                  <a:schemeClr val="bg1"/>
                </a:solidFill>
                <a:latin typeface="Avenir Next LT Pro Light" panose="020B0304020202020204" pitchFamily="34" charset="0"/>
              </a:rPr>
              <a:t>Metsäsertifiointitoimikunnan puheenjohtaja, Pohjoinen sertifiointialue</a:t>
            </a:r>
          </a:p>
          <a:p>
            <a:r>
              <a:rPr lang="fi-FI" b="1" dirty="0">
                <a:solidFill>
                  <a:schemeClr val="bg1"/>
                </a:solidFill>
                <a:latin typeface="Avenir Next LT Pro Light" panose="020B0304020202020204" pitchFamily="34" charset="0"/>
              </a:rPr>
              <a:t>Maa- ja metsätaloustuottajain Keskusliitto MTK ry / Metsänomistajat -linja</a:t>
            </a:r>
          </a:p>
          <a:p>
            <a:r>
              <a:rPr lang="fi-FI" b="1">
                <a:solidFill>
                  <a:schemeClr val="bg1"/>
                </a:solidFill>
                <a:latin typeface="Avenir Next LT Pro Light" panose="020B0304020202020204" pitchFamily="34" charset="0"/>
              </a:rPr>
              <a:t>+358 40 </a:t>
            </a:r>
            <a:r>
              <a:rPr lang="fi-FI" b="1" dirty="0">
                <a:solidFill>
                  <a:schemeClr val="bg1"/>
                </a:solidFill>
                <a:latin typeface="Avenir Next LT Pro Light" panose="020B0304020202020204" pitchFamily="34" charset="0"/>
              </a:rPr>
              <a:t>357 6377</a:t>
            </a:r>
          </a:p>
          <a:p>
            <a:r>
              <a:rPr lang="fi-FI" b="1" dirty="0">
                <a:solidFill>
                  <a:schemeClr val="bg1"/>
                </a:solidFill>
                <a:latin typeface="Avenir Next LT Pro Light" panose="020B0304020202020204" pitchFamily="34" charset="0"/>
                <a:hlinkClick r:id="rId3">
                  <a:extLst>
                    <a:ext uri="{A12FA001-AC4F-418D-AE19-62706E023703}">
                      <ahyp:hlinkClr xmlns:ahyp="http://schemas.microsoft.com/office/drawing/2018/hyperlinkcolor" val="tx"/>
                    </a:ext>
                  </a:extLst>
                </a:hlinkClick>
              </a:rPr>
              <a:t>Markku.ekdahl@mtk.fi</a:t>
            </a:r>
            <a:r>
              <a:rPr lang="fi-FI" b="1" dirty="0">
                <a:solidFill>
                  <a:schemeClr val="bg1"/>
                </a:solidFill>
                <a:latin typeface="Avenir Next LT Pro Light" panose="020B0304020202020204" pitchFamily="34" charset="0"/>
              </a:rPr>
              <a:t> </a:t>
            </a:r>
          </a:p>
        </p:txBody>
      </p:sp>
    </p:spTree>
    <p:extLst>
      <p:ext uri="{BB962C8B-B14F-4D97-AF65-F5344CB8AC3E}">
        <p14:creationId xmlns:p14="http://schemas.microsoft.com/office/powerpoint/2010/main" val="423084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fontScale="90000"/>
          </a:bodyPr>
          <a:lstStyle/>
          <a:p>
            <a:r>
              <a:rPr lang="fi-FI" b="1" dirty="0">
                <a:latin typeface="Bodoni MT" panose="02070603080606020203" pitchFamily="18" charset="0"/>
              </a:rPr>
              <a:t>RYHMÄSERTIFIOINNIN TOTEUTUSTAVAT (PEFC FI 1001:2014)</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354165"/>
            <a:ext cx="6540575" cy="620079"/>
          </a:xfrm>
        </p:spPr>
        <p:txBody>
          <a:bodyPr>
            <a:normAutofit/>
          </a:bodyPr>
          <a:lstStyle/>
          <a:p>
            <a:r>
              <a:rPr lang="fi-FI">
                <a:latin typeface="Bodoni MT" panose="02070603080606020203" pitchFamily="18" charset="0"/>
              </a:rPr>
              <a:t>Poikkeaman kuvaus ja perussyyn analysointi</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10514391" cy="3173159"/>
          </a:xfrm>
        </p:spPr>
        <p:txBody>
          <a:bodyPr>
            <a:normAutofit lnSpcReduction="10000"/>
          </a:bodyPr>
          <a:lstStyle/>
          <a:p>
            <a:pPr marL="0" indent="0">
              <a:buNone/>
            </a:pPr>
            <a:r>
              <a:rPr lang="fi-FI" sz="2000" b="1" u="sng" dirty="0">
                <a:latin typeface="Avenir Next LT Pro Light" panose="020B0304020202020204" pitchFamily="34" charset="0"/>
              </a:rPr>
              <a:t>Kuvaus</a:t>
            </a:r>
            <a:r>
              <a:rPr lang="fi-FI" sz="2000" b="1" dirty="0">
                <a:latin typeface="Avenir Next LT Pro Light" panose="020B0304020202020204" pitchFamily="34" charset="0"/>
              </a:rPr>
              <a:t>:</a:t>
            </a:r>
          </a:p>
          <a:p>
            <a:r>
              <a:rPr lang="fi-FI" sz="2000" dirty="0">
                <a:latin typeface="Avenir Next LT Pro Light" panose="020B0304020202020204" pitchFamily="34" charset="0"/>
              </a:rPr>
              <a:t>Puutteita sisäisessä tiedonkeruussa, organisaatioilla sopimuksia sertifioimattomien yrittäjien kanssa, korjaavien toimenpiteiden toteuttamisessa puutteita</a:t>
            </a:r>
          </a:p>
          <a:p>
            <a:pPr marL="0" indent="0">
              <a:buNone/>
            </a:pPr>
            <a:r>
              <a:rPr lang="fi-FI" sz="2000" b="1" u="sng" dirty="0">
                <a:latin typeface="Avenir Next LT Pro Light" panose="020B0304020202020204" pitchFamily="34" charset="0"/>
              </a:rPr>
              <a:t>Perussyyn analysointi:</a:t>
            </a:r>
          </a:p>
          <a:p>
            <a:r>
              <a:rPr lang="fi-FI" sz="2000" dirty="0">
                <a:latin typeface="Avenir Next LT Pro Light" panose="020B0304020202020204" pitchFamily="34" charset="0"/>
              </a:rPr>
              <a:t>Uusia yrityksiä liittynyt mukaan sertifiointiin, mitä ei ole huomioitu tiedonkeruussa. Osa toimijoista on vastannut tiedonkeruuseen huolimattomasti, tai toiminta ei ole vastannut tiedonkeruussa ilmoitettua.</a:t>
            </a:r>
          </a:p>
          <a:p>
            <a:r>
              <a:rPr lang="fi-FI" sz="2000" dirty="0">
                <a:latin typeface="Avenir Next LT Pro Light" panose="020B0304020202020204" pitchFamily="34" charset="0"/>
              </a:rPr>
              <a:t>Korjaavien toimenpiteiden toteuttamisessa puutteita.</a:t>
            </a:r>
          </a:p>
          <a:p>
            <a:r>
              <a:rPr lang="fi-FI" sz="2000" dirty="0">
                <a:latin typeface="Avenir Next LT Pro Light" panose="020B0304020202020204" pitchFamily="34" charset="0"/>
              </a:rPr>
              <a:t>Joillakin toimijoilla sopimuksia sertifioimattomien yrittäjien kanssa.</a:t>
            </a:r>
          </a:p>
        </p:txBody>
      </p:sp>
      <p:sp>
        <p:nvSpPr>
          <p:cNvPr id="8" name="Tekstiruutu 7">
            <a:extLst>
              <a:ext uri="{FF2B5EF4-FFF2-40B4-BE49-F238E27FC236}">
                <a16:creationId xmlns:a16="http://schemas.microsoft.com/office/drawing/2014/main" id="{467E61E0-6E85-4830-A303-9F66ED78E577}"/>
              </a:ext>
            </a:extLst>
          </p:cNvPr>
          <p:cNvSpPr txBox="1"/>
          <p:nvPr/>
        </p:nvSpPr>
        <p:spPr>
          <a:xfrm>
            <a:off x="-1" y="7727"/>
            <a:ext cx="1186198" cy="923330"/>
          </a:xfrm>
          <a:prstGeom prst="rect">
            <a:avLst/>
          </a:prstGeom>
          <a:noFill/>
        </p:spPr>
        <p:txBody>
          <a:bodyPr vert="horz" wrap="square" rtlCol="0" anchor="ctr">
            <a:spAutoFit/>
          </a:bodyPr>
          <a:lstStyle/>
          <a:p>
            <a:r>
              <a:rPr lang="fi-FI" b="1" dirty="0">
                <a:latin typeface="Bodoni MT" panose="02070603080606020203" pitchFamily="18" charset="0"/>
              </a:rPr>
              <a:t>PEFC FI</a:t>
            </a:r>
          </a:p>
          <a:p>
            <a:r>
              <a:rPr lang="fi-FI" b="1" dirty="0">
                <a:latin typeface="Bodoni MT" panose="02070603080606020203" pitchFamily="18" charset="0"/>
              </a:rPr>
              <a:t>1001:2014</a:t>
            </a:r>
          </a:p>
          <a:p>
            <a:r>
              <a:rPr lang="fi-FI" b="1" dirty="0">
                <a:latin typeface="Bodoni MT" panose="02070603080606020203" pitchFamily="18" charset="0"/>
              </a:rPr>
              <a:t> </a:t>
            </a:r>
            <a:endParaRPr lang="fi-FI" sz="3600" b="1" dirty="0">
              <a:latin typeface="Bodoni MT" panose="02070603080606020203" pitchFamily="18" charset="0"/>
            </a:endParaRPr>
          </a:p>
        </p:txBody>
      </p:sp>
    </p:spTree>
    <p:extLst>
      <p:ext uri="{BB962C8B-B14F-4D97-AF65-F5344CB8AC3E}">
        <p14:creationId xmlns:p14="http://schemas.microsoft.com/office/powerpoint/2010/main" val="424636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1999"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fontScale="90000"/>
          </a:bodyPr>
          <a:lstStyle/>
          <a:p>
            <a:r>
              <a:rPr lang="fi-FI" b="1" dirty="0">
                <a:latin typeface="Bodoni MT" panose="02070603080606020203" pitchFamily="18" charset="0"/>
              </a:rPr>
              <a:t>RYHMÄSERTIFIOINNIN TOTEUTUSTAVAT (PEFC FI 1001:2014)</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664206"/>
            <a:ext cx="4489179" cy="620079"/>
          </a:xfrm>
        </p:spPr>
        <p:txBody>
          <a:bodyPr/>
          <a:lstStyle/>
          <a:p>
            <a:r>
              <a:rPr lang="fi-FI" dirty="0">
                <a:latin typeface="Bodoni MT" panose="02070603080606020203" pitchFamily="18" charset="0"/>
              </a:rPr>
              <a:t>Korjaavat toimet</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7226284" cy="4036886"/>
          </a:xfrm>
        </p:spPr>
        <p:txBody>
          <a:bodyPr>
            <a:normAutofit/>
          </a:bodyPr>
          <a:lstStyle/>
          <a:p>
            <a:r>
              <a:rPr lang="fi-FI" sz="2000" dirty="0">
                <a:latin typeface="Avenir Next LT Pro Light" panose="020B0304020202020204" pitchFamily="34" charset="0"/>
              </a:rPr>
              <a:t>KMY varmistaa, että kaikki ao. toimijat mukana sisäisessä tiedonkeruussa</a:t>
            </a:r>
          </a:p>
          <a:p>
            <a:r>
              <a:rPr lang="fi-FI" sz="2000" dirty="0">
                <a:latin typeface="Avenir Next LT Pro Light" panose="020B0304020202020204" pitchFamily="34" charset="0"/>
              </a:rPr>
              <a:t>Toimijat vastaavat siitä, että sisäiseen tiedonkeruuseen vastataan totuudenmukaisesti ja että toiminta vastaa sitä mitä tiedonkeruuseen vastataan</a:t>
            </a:r>
          </a:p>
          <a:p>
            <a:r>
              <a:rPr lang="fi-FI" sz="2000" dirty="0">
                <a:latin typeface="Avenir Next LT Pro Light" panose="020B0304020202020204" pitchFamily="34" charset="0"/>
              </a:rPr>
              <a:t>Toimijat tekevät korjaavat toimet ja vahvistavat sen kirjallisesti toimikunnalle 30.4.2023 mennessä</a:t>
            </a:r>
          </a:p>
          <a:p>
            <a:r>
              <a:rPr lang="fi-FI" sz="2000" dirty="0">
                <a:latin typeface="Avenir Next LT Pro Light" panose="020B0304020202020204" pitchFamily="34" charset="0"/>
              </a:rPr>
              <a:t>Toimikunta edellyttää erikseen kirjallista vastausta 5.2.2023 mennessä niiltä toimijoilta, joiden toiminnassa havaittiin puutteita ulkoisessa auditoinnissa tai </a:t>
            </a:r>
            <a:r>
              <a:rPr lang="fi-FI" sz="2000" dirty="0" err="1">
                <a:latin typeface="Avenir Next LT Pro Light" panose="020B0304020202020204" pitchFamily="34" charset="0"/>
              </a:rPr>
              <a:t>AVI:n</a:t>
            </a:r>
            <a:r>
              <a:rPr lang="fi-FI" sz="2000" dirty="0">
                <a:latin typeface="Avenir Next LT Pro Light" panose="020B0304020202020204" pitchFamily="34" charset="0"/>
              </a:rPr>
              <a:t> tekemissä tarkastuksissa.</a:t>
            </a:r>
          </a:p>
          <a:p>
            <a:endParaRPr lang="fi-FI" sz="2000" dirty="0">
              <a:latin typeface="Avenir Next LT Pro Light" panose="020B0304020202020204" pitchFamily="34" charset="0"/>
            </a:endParaRPr>
          </a:p>
        </p:txBody>
      </p:sp>
      <p:sp>
        <p:nvSpPr>
          <p:cNvPr id="8" name="Tekstin paikkamerkki 7">
            <a:extLst>
              <a:ext uri="{FF2B5EF4-FFF2-40B4-BE49-F238E27FC236}">
                <a16:creationId xmlns:a16="http://schemas.microsoft.com/office/drawing/2014/main" id="{FBC62D0B-74CD-4D17-B4AE-63FD0949321E}"/>
              </a:ext>
            </a:extLst>
          </p:cNvPr>
          <p:cNvSpPr>
            <a:spLocks noGrp="1"/>
          </p:cNvSpPr>
          <p:nvPr>
            <p:ph type="body" sz="quarter" idx="3"/>
          </p:nvPr>
        </p:nvSpPr>
        <p:spPr>
          <a:xfrm>
            <a:off x="8557951" y="1651048"/>
            <a:ext cx="5183188" cy="620078"/>
          </a:xfrm>
        </p:spPr>
        <p:txBody>
          <a:bodyPr/>
          <a:lstStyle/>
          <a:p>
            <a:r>
              <a:rPr lang="fi-FI" dirty="0">
                <a:latin typeface="Bodoni MT" panose="02070603080606020203" pitchFamily="18" charset="0"/>
              </a:rPr>
              <a:t>Koulutus ja tukimateriaali</a:t>
            </a:r>
          </a:p>
        </p:txBody>
      </p:sp>
      <p:sp>
        <p:nvSpPr>
          <p:cNvPr id="9" name="Sisällön paikkamerkki 8">
            <a:extLst>
              <a:ext uri="{FF2B5EF4-FFF2-40B4-BE49-F238E27FC236}">
                <a16:creationId xmlns:a16="http://schemas.microsoft.com/office/drawing/2014/main" id="{78490A86-146B-4AE1-B58E-AA56935CA675}"/>
              </a:ext>
            </a:extLst>
          </p:cNvPr>
          <p:cNvSpPr>
            <a:spLocks noGrp="1"/>
          </p:cNvSpPr>
          <p:nvPr>
            <p:ph sz="quarter" idx="4"/>
          </p:nvPr>
        </p:nvSpPr>
        <p:spPr>
          <a:xfrm>
            <a:off x="8637337" y="2478423"/>
            <a:ext cx="3554662" cy="3167444"/>
          </a:xfrm>
        </p:spPr>
        <p:txBody>
          <a:bodyPr>
            <a:normAutofit/>
          </a:bodyPr>
          <a:lstStyle/>
          <a:p>
            <a:pPr marL="0" indent="0">
              <a:buNone/>
            </a:pPr>
            <a:r>
              <a:rPr lang="fi-FI" sz="2000" dirty="0">
                <a:latin typeface="Avenir Next LT Pro Light" panose="020B0304020202020204" pitchFamily="34" charset="0"/>
                <a:hlinkClick r:id="rId3">
                  <a:extLst>
                    <a:ext uri="{A12FA001-AC4F-418D-AE19-62706E023703}">
                      <ahyp:hlinkClr xmlns:ahyp="http://schemas.microsoft.com/office/drawing/2018/hyperlinkcolor" val="tx"/>
                    </a:ext>
                  </a:extLst>
                </a:hlinkClick>
              </a:rPr>
              <a:t>Materiaalit | PEFC</a:t>
            </a:r>
            <a:endParaRPr lang="fi-FI" sz="2000" dirty="0">
              <a:latin typeface="Avenir Next LT Pro Light" panose="020B0304020202020204" pitchFamily="34" charset="0"/>
            </a:endParaRPr>
          </a:p>
        </p:txBody>
      </p:sp>
      <p:sp>
        <p:nvSpPr>
          <p:cNvPr id="10" name="Tekstiruutu 9">
            <a:extLst>
              <a:ext uri="{FF2B5EF4-FFF2-40B4-BE49-F238E27FC236}">
                <a16:creationId xmlns:a16="http://schemas.microsoft.com/office/drawing/2014/main" id="{280626E4-3FE2-408E-AA60-1F77AB2788E0}"/>
              </a:ext>
            </a:extLst>
          </p:cNvPr>
          <p:cNvSpPr txBox="1"/>
          <p:nvPr/>
        </p:nvSpPr>
        <p:spPr>
          <a:xfrm>
            <a:off x="-1" y="7727"/>
            <a:ext cx="1186198" cy="923330"/>
          </a:xfrm>
          <a:prstGeom prst="rect">
            <a:avLst/>
          </a:prstGeom>
          <a:noFill/>
        </p:spPr>
        <p:txBody>
          <a:bodyPr vert="horz" wrap="square" rtlCol="0" anchor="ctr">
            <a:spAutoFit/>
          </a:bodyPr>
          <a:lstStyle/>
          <a:p>
            <a:r>
              <a:rPr lang="fi-FI" b="1" dirty="0">
                <a:latin typeface="Bodoni MT" panose="02070603080606020203" pitchFamily="18" charset="0"/>
              </a:rPr>
              <a:t>PEFC FI</a:t>
            </a:r>
          </a:p>
          <a:p>
            <a:r>
              <a:rPr lang="fi-FI" b="1" dirty="0">
                <a:latin typeface="Bodoni MT" panose="02070603080606020203" pitchFamily="18" charset="0"/>
              </a:rPr>
              <a:t>1001:2014</a:t>
            </a:r>
          </a:p>
          <a:p>
            <a:r>
              <a:rPr lang="fi-FI" b="1" dirty="0">
                <a:latin typeface="Bodoni MT" panose="02070603080606020203" pitchFamily="18" charset="0"/>
              </a:rPr>
              <a:t> </a:t>
            </a:r>
            <a:endParaRPr lang="fi-FI" sz="3600" b="1" dirty="0">
              <a:latin typeface="Bodoni MT" panose="02070603080606020203" pitchFamily="18" charset="0"/>
            </a:endParaRPr>
          </a:p>
        </p:txBody>
      </p:sp>
    </p:spTree>
    <p:extLst>
      <p:ext uri="{BB962C8B-B14F-4D97-AF65-F5344CB8AC3E}">
        <p14:creationId xmlns:p14="http://schemas.microsoft.com/office/powerpoint/2010/main" val="11870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7727"/>
            <a:ext cx="12191998"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74064" y="328549"/>
            <a:ext cx="10134599" cy="1325563"/>
          </a:xfrm>
        </p:spPr>
        <p:txBody>
          <a:bodyPr/>
          <a:lstStyle/>
          <a:p>
            <a:r>
              <a:rPr lang="fi-FI" b="1">
                <a:latin typeface="Bodoni MT" panose="02070603080606020203" pitchFamily="18" charset="0"/>
              </a:rPr>
              <a:t>Kriteerin huomiointi organisaatiossa, toimenpiteet &amp; aikataulu:</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idx="1"/>
          </p:nvPr>
        </p:nvSpPr>
        <p:spPr>
          <a:xfrm>
            <a:off x="1219198" y="1982661"/>
            <a:ext cx="10134601" cy="3722400"/>
          </a:xfrm>
        </p:spPr>
        <p:txBody>
          <a:bodyPr/>
          <a:lstStyle/>
          <a:p>
            <a:pPr marL="0" indent="0">
              <a:buNone/>
            </a:pPr>
            <a:r>
              <a:rPr lang="fi-FI" b="1" dirty="0">
                <a:latin typeface="Avenir Next LT Pro Light" panose="020B0304020202020204" pitchFamily="34" charset="0"/>
              </a:rPr>
              <a:t>Kommentit:</a:t>
            </a:r>
          </a:p>
          <a:p>
            <a:endParaRPr lang="fi-FI" dirty="0">
              <a:latin typeface="Avenir Next LT Pro Light" panose="020B0304020202020204" pitchFamily="34" charset="0"/>
            </a:endParaRPr>
          </a:p>
        </p:txBody>
      </p:sp>
      <p:sp>
        <p:nvSpPr>
          <p:cNvPr id="6" name="Tekstiruutu 5">
            <a:extLst>
              <a:ext uri="{FF2B5EF4-FFF2-40B4-BE49-F238E27FC236}">
                <a16:creationId xmlns:a16="http://schemas.microsoft.com/office/drawing/2014/main" id="{A9A08502-315E-4060-A63F-78A37630ACDE}"/>
              </a:ext>
            </a:extLst>
          </p:cNvPr>
          <p:cNvSpPr txBox="1"/>
          <p:nvPr/>
        </p:nvSpPr>
        <p:spPr>
          <a:xfrm>
            <a:off x="-1" y="7727"/>
            <a:ext cx="1186198" cy="923330"/>
          </a:xfrm>
          <a:prstGeom prst="rect">
            <a:avLst/>
          </a:prstGeom>
          <a:noFill/>
        </p:spPr>
        <p:txBody>
          <a:bodyPr vert="horz" wrap="square" rtlCol="0" anchor="ctr">
            <a:spAutoFit/>
          </a:bodyPr>
          <a:lstStyle/>
          <a:p>
            <a:r>
              <a:rPr lang="fi-FI" b="1" dirty="0">
                <a:latin typeface="Bodoni MT" panose="02070603080606020203" pitchFamily="18" charset="0"/>
              </a:rPr>
              <a:t>PEFC FI</a:t>
            </a:r>
          </a:p>
          <a:p>
            <a:r>
              <a:rPr lang="fi-FI" b="1" dirty="0">
                <a:latin typeface="Bodoni MT" panose="02070603080606020203" pitchFamily="18" charset="0"/>
              </a:rPr>
              <a:t>1001:2014</a:t>
            </a:r>
          </a:p>
          <a:p>
            <a:r>
              <a:rPr lang="fi-FI" b="1" dirty="0">
                <a:latin typeface="Bodoni MT" panose="02070603080606020203" pitchFamily="18" charset="0"/>
              </a:rPr>
              <a:t> </a:t>
            </a:r>
            <a:endParaRPr lang="fi-FI" sz="3600" b="1" dirty="0">
              <a:latin typeface="Bodoni MT" panose="02070603080606020203" pitchFamily="18" charset="0"/>
            </a:endParaRPr>
          </a:p>
        </p:txBody>
      </p:sp>
    </p:spTree>
    <p:extLst>
      <p:ext uri="{BB962C8B-B14F-4D97-AF65-F5344CB8AC3E}">
        <p14:creationId xmlns:p14="http://schemas.microsoft.com/office/powerpoint/2010/main" val="102356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a:bodyPr>
          <a:lstStyle/>
          <a:p>
            <a:r>
              <a:rPr lang="fi-FI" b="1" dirty="0">
                <a:latin typeface="Bodoni MT" panose="02070603080606020203" pitchFamily="18" charset="0"/>
              </a:rPr>
              <a:t>Lakisääteiset vaatimukset</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354165"/>
            <a:ext cx="6540575" cy="620079"/>
          </a:xfrm>
        </p:spPr>
        <p:txBody>
          <a:bodyPr>
            <a:normAutofit/>
          </a:bodyPr>
          <a:lstStyle/>
          <a:p>
            <a:r>
              <a:rPr lang="fi-FI">
                <a:latin typeface="Bodoni MT" panose="02070603080606020203" pitchFamily="18" charset="0"/>
              </a:rPr>
              <a:t>Poikkeaman kuvaus ja perussyyn analysointi</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7" y="2392489"/>
            <a:ext cx="10514391" cy="3173159"/>
          </a:xfrm>
        </p:spPr>
        <p:txBody>
          <a:bodyPr>
            <a:normAutofit fontScale="92500" lnSpcReduction="20000"/>
          </a:bodyPr>
          <a:lstStyle/>
          <a:p>
            <a:pPr marL="0" indent="0">
              <a:buNone/>
            </a:pPr>
            <a:r>
              <a:rPr lang="fi-FI" sz="2000" b="1" u="sng" dirty="0">
                <a:latin typeface="Avenir Next LT Pro Light" panose="020B0304020202020204" pitchFamily="34" charset="0"/>
              </a:rPr>
              <a:t>Kuvaus</a:t>
            </a:r>
            <a:r>
              <a:rPr lang="fi-FI" sz="2000" b="1" dirty="0">
                <a:latin typeface="Avenir Next LT Pro Light" panose="020B0304020202020204" pitchFamily="34" charset="0"/>
              </a:rPr>
              <a:t>:</a:t>
            </a:r>
          </a:p>
          <a:p>
            <a:r>
              <a:rPr lang="fi-FI" sz="2000" dirty="0">
                <a:latin typeface="Avenir Next LT Pro Light" panose="020B0304020202020204" pitchFamily="34" charset="0"/>
              </a:rPr>
              <a:t>Puutteita metsänkäyttöilmoitusten lähettämisessä</a:t>
            </a:r>
          </a:p>
          <a:p>
            <a:r>
              <a:rPr lang="fi-FI" sz="2000" dirty="0">
                <a:latin typeface="Avenir Next LT Pro Light" panose="020B0304020202020204" pitchFamily="34" charset="0"/>
              </a:rPr>
              <a:t>Yrittäjillä tarkastamattomia ja/tai tyyppihyväksymättömiä polttoainesäiliöitä</a:t>
            </a:r>
          </a:p>
          <a:p>
            <a:r>
              <a:rPr lang="fi-FI" sz="2000" dirty="0">
                <a:latin typeface="Avenir Next LT Pro Light" panose="020B0304020202020204" pitchFamily="34" charset="0"/>
              </a:rPr>
              <a:t>Koneista puuttuu sammuttimia tai menneet vanhaksi</a:t>
            </a:r>
          </a:p>
          <a:p>
            <a:pPr marL="0" indent="0">
              <a:buNone/>
            </a:pPr>
            <a:r>
              <a:rPr lang="fi-FI" sz="2000" b="1" u="sng" dirty="0">
                <a:latin typeface="Avenir Next LT Pro Light" panose="020B0304020202020204" pitchFamily="34" charset="0"/>
              </a:rPr>
              <a:t>Perussyyn analysointi:</a:t>
            </a:r>
          </a:p>
          <a:p>
            <a:r>
              <a:rPr lang="fi-FI" sz="2000" dirty="0">
                <a:latin typeface="Avenir Next LT Pro Light" panose="020B0304020202020204" pitchFamily="34" charset="0"/>
              </a:rPr>
              <a:t>Tekniset-/tietoliikenneongelmat metsänkäyttöilmoitusten lähettämisessä</a:t>
            </a:r>
          </a:p>
          <a:p>
            <a:r>
              <a:rPr lang="fi-FI" sz="2000" dirty="0">
                <a:latin typeface="Avenir Next LT Pro Light" panose="020B0304020202020204" pitchFamily="34" charset="0"/>
              </a:rPr>
              <a:t>Metsäkeskuksen metsään.fi –aineiston kuviorajaukset poikkeavat maastosta / toimijoiden järjestelmistä, huolimattomuus metsänkäyttöilmoituksen teossa</a:t>
            </a:r>
          </a:p>
          <a:p>
            <a:r>
              <a:rPr lang="fi-FI" sz="2000" dirty="0">
                <a:latin typeface="Avenir Next LT Pro Light" panose="020B0304020202020204" pitchFamily="34" charset="0"/>
              </a:rPr>
              <a:t>Määräyksiä polttoainesäiliöistä ei tunneta tai niitä ei noudateta</a:t>
            </a:r>
          </a:p>
          <a:p>
            <a:r>
              <a:rPr lang="fi-FI" sz="2000" dirty="0">
                <a:latin typeface="Avenir Next LT Pro Light" panose="020B0304020202020204" pitchFamily="34" charset="0"/>
              </a:rPr>
              <a:t>Määräyksiä sammutuskalustosta ei tunneta tai niitä ei noudateta</a:t>
            </a:r>
          </a:p>
        </p:txBody>
      </p:sp>
      <p:sp>
        <p:nvSpPr>
          <p:cNvPr id="8" name="Tekstiruutu 7">
            <a:extLst>
              <a:ext uri="{FF2B5EF4-FFF2-40B4-BE49-F238E27FC236}">
                <a16:creationId xmlns:a16="http://schemas.microsoft.com/office/drawing/2014/main" id="{467E61E0-6E85-4830-A303-9F66ED78E577}"/>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1 </a:t>
            </a:r>
            <a:endParaRPr lang="fi-FI" sz="3600" b="1" dirty="0">
              <a:latin typeface="Bodoni MT" panose="02070603080606020203" pitchFamily="18" charset="0"/>
            </a:endParaRPr>
          </a:p>
        </p:txBody>
      </p:sp>
    </p:spTree>
    <p:extLst>
      <p:ext uri="{BB962C8B-B14F-4D97-AF65-F5344CB8AC3E}">
        <p14:creationId xmlns:p14="http://schemas.microsoft.com/office/powerpoint/2010/main" val="396800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1999"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59817" y="220454"/>
            <a:ext cx="10169191" cy="1223297"/>
          </a:xfrm>
        </p:spPr>
        <p:txBody>
          <a:bodyPr>
            <a:normAutofit/>
          </a:bodyPr>
          <a:lstStyle/>
          <a:p>
            <a:r>
              <a:rPr lang="fi-FI" b="1" dirty="0">
                <a:latin typeface="Bodoni MT" panose="02070603080606020203" pitchFamily="18" charset="0"/>
              </a:rPr>
              <a:t>Lakisääteiset vaatimukset</a:t>
            </a:r>
          </a:p>
        </p:txBody>
      </p:sp>
      <p:sp>
        <p:nvSpPr>
          <p:cNvPr id="7" name="Tekstin paikkamerkki 6">
            <a:extLst>
              <a:ext uri="{FF2B5EF4-FFF2-40B4-BE49-F238E27FC236}">
                <a16:creationId xmlns:a16="http://schemas.microsoft.com/office/drawing/2014/main" id="{8AF35780-B595-4337-9C77-644612452AE2}"/>
              </a:ext>
            </a:extLst>
          </p:cNvPr>
          <p:cNvSpPr>
            <a:spLocks noGrp="1"/>
          </p:cNvSpPr>
          <p:nvPr>
            <p:ph type="body" idx="1"/>
          </p:nvPr>
        </p:nvSpPr>
        <p:spPr>
          <a:xfrm>
            <a:off x="1259817" y="1664206"/>
            <a:ext cx="4489179" cy="620079"/>
          </a:xfrm>
        </p:spPr>
        <p:txBody>
          <a:bodyPr/>
          <a:lstStyle/>
          <a:p>
            <a:r>
              <a:rPr lang="fi-FI" dirty="0">
                <a:latin typeface="Bodoni MT" panose="02070603080606020203" pitchFamily="18" charset="0"/>
              </a:rPr>
              <a:t>Toimikunnan suositus</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sz="half" idx="2"/>
          </p:nvPr>
        </p:nvSpPr>
        <p:spPr>
          <a:xfrm>
            <a:off x="1186196" y="2392489"/>
            <a:ext cx="7808175" cy="4036886"/>
          </a:xfrm>
        </p:spPr>
        <p:txBody>
          <a:bodyPr>
            <a:normAutofit/>
          </a:bodyPr>
          <a:lstStyle/>
          <a:p>
            <a:r>
              <a:rPr lang="fi-FI" sz="2000" dirty="0">
                <a:latin typeface="Avenir Next LT Pro Light" panose="020B0304020202020204" pitchFamily="34" charset="0"/>
              </a:rPr>
              <a:t>Mahdolliset tietojärjestelmä- tai tietoliikenneongelmat selvitetään ja korjataan</a:t>
            </a:r>
          </a:p>
          <a:p>
            <a:r>
              <a:rPr lang="fi-FI" sz="2000" dirty="0">
                <a:latin typeface="Avenir Next LT Pro Light" panose="020B0304020202020204" pitchFamily="34" charset="0"/>
              </a:rPr>
              <a:t>Metsänkäyttöilmoitus tarkistetaan Metsäkeskuksen karttapalvelusta aina ennen hakkuuta</a:t>
            </a:r>
          </a:p>
          <a:p>
            <a:r>
              <a:rPr lang="fi-FI" sz="2000" dirty="0">
                <a:latin typeface="Avenir Next LT Pro Light" panose="020B0304020202020204" pitchFamily="34" charset="0"/>
              </a:rPr>
              <a:t>Toimijat varmistavat, että yrittäjät tuntevat määräykset polttoainesäiliöistä ja että polttoainesäiliöt ovat määräysten mukaisia</a:t>
            </a:r>
          </a:p>
          <a:p>
            <a:r>
              <a:rPr lang="fi-FI" sz="2000" dirty="0">
                <a:latin typeface="Avenir Next LT Pro Light" panose="020B0304020202020204" pitchFamily="34" charset="0"/>
              </a:rPr>
              <a:t>Toimijat varmistavat, että yrittäjien metsäkoneissa on määräysten mukainen sammutuskalusto ja että yrittäjät tuntevat määräykset sammutuskalustosta</a:t>
            </a:r>
          </a:p>
        </p:txBody>
      </p:sp>
      <p:sp>
        <p:nvSpPr>
          <p:cNvPr id="8" name="Tekstin paikkamerkki 7">
            <a:extLst>
              <a:ext uri="{FF2B5EF4-FFF2-40B4-BE49-F238E27FC236}">
                <a16:creationId xmlns:a16="http://schemas.microsoft.com/office/drawing/2014/main" id="{FBC62D0B-74CD-4D17-B4AE-63FD0949321E}"/>
              </a:ext>
            </a:extLst>
          </p:cNvPr>
          <p:cNvSpPr>
            <a:spLocks noGrp="1"/>
          </p:cNvSpPr>
          <p:nvPr>
            <p:ph type="body" sz="quarter" idx="3"/>
          </p:nvPr>
        </p:nvSpPr>
        <p:spPr>
          <a:xfrm>
            <a:off x="8557951" y="1651048"/>
            <a:ext cx="5183188" cy="620078"/>
          </a:xfrm>
        </p:spPr>
        <p:txBody>
          <a:bodyPr/>
          <a:lstStyle/>
          <a:p>
            <a:r>
              <a:rPr lang="fi-FI" dirty="0">
                <a:latin typeface="Bodoni MT" panose="02070603080606020203" pitchFamily="18" charset="0"/>
              </a:rPr>
              <a:t>Koulutus ja tukimateriaali</a:t>
            </a:r>
          </a:p>
        </p:txBody>
      </p:sp>
      <p:sp>
        <p:nvSpPr>
          <p:cNvPr id="9" name="Sisällön paikkamerkki 8">
            <a:extLst>
              <a:ext uri="{FF2B5EF4-FFF2-40B4-BE49-F238E27FC236}">
                <a16:creationId xmlns:a16="http://schemas.microsoft.com/office/drawing/2014/main" id="{78490A86-146B-4AE1-B58E-AA56935CA675}"/>
              </a:ext>
            </a:extLst>
          </p:cNvPr>
          <p:cNvSpPr>
            <a:spLocks noGrp="1"/>
          </p:cNvSpPr>
          <p:nvPr>
            <p:ph sz="quarter" idx="4"/>
          </p:nvPr>
        </p:nvSpPr>
        <p:spPr>
          <a:xfrm>
            <a:off x="8637337" y="2478423"/>
            <a:ext cx="3554662" cy="3167444"/>
          </a:xfrm>
        </p:spPr>
        <p:txBody>
          <a:bodyPr>
            <a:normAutofit/>
          </a:bodyPr>
          <a:lstStyle/>
          <a:p>
            <a:pPr marL="0" indent="0">
              <a:buNone/>
            </a:pPr>
            <a:r>
              <a:rPr lang="fi-FI" sz="2000" dirty="0">
                <a:latin typeface="Avenir Next LT Pro Light" panose="020B0304020202020204" pitchFamily="34" charset="0"/>
                <a:hlinkClick r:id="rId3"/>
              </a:rPr>
              <a:t>Metsänkäyttöilmoitukset kartalla</a:t>
            </a:r>
            <a:endParaRPr lang="fi-FI" sz="2000" dirty="0">
              <a:latin typeface="Avenir Next LT Pro Light" panose="020B0304020202020204" pitchFamily="34" charset="0"/>
            </a:endParaRPr>
          </a:p>
          <a:p>
            <a:pPr marL="0" indent="0">
              <a:buNone/>
            </a:pPr>
            <a:r>
              <a:rPr lang="fi-FI" sz="2000" dirty="0">
                <a:latin typeface="Avenir Next LT Pro Light" panose="020B0304020202020204" pitchFamily="34" charset="0"/>
                <a:hlinkClick r:id="rId4"/>
              </a:rPr>
              <a:t>https://www.pelastuslaitokset.fi/sites/default/files/2021-09/Polttonesteiden_varastointi_opas_2021_WEB.pdf</a:t>
            </a:r>
            <a:endParaRPr lang="fi-FI" sz="2000" dirty="0">
              <a:latin typeface="Avenir Next LT Pro Light" panose="020B0304020202020204" pitchFamily="34" charset="0"/>
            </a:endParaRPr>
          </a:p>
        </p:txBody>
      </p:sp>
      <p:sp>
        <p:nvSpPr>
          <p:cNvPr id="10" name="Tekstiruutu 9">
            <a:extLst>
              <a:ext uri="{FF2B5EF4-FFF2-40B4-BE49-F238E27FC236}">
                <a16:creationId xmlns:a16="http://schemas.microsoft.com/office/drawing/2014/main" id="{280626E4-3FE2-408E-AA60-1F77AB2788E0}"/>
              </a:ext>
            </a:extLst>
          </p:cNvPr>
          <p:cNvSpPr txBox="1"/>
          <p:nvPr/>
        </p:nvSpPr>
        <p:spPr>
          <a:xfrm>
            <a:off x="-1" y="146226"/>
            <a:ext cx="1186198"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1 </a:t>
            </a:r>
            <a:endParaRPr lang="fi-FI" sz="3600" b="1" dirty="0">
              <a:latin typeface="Bodoni MT" panose="02070603080606020203" pitchFamily="18" charset="0"/>
            </a:endParaRPr>
          </a:p>
        </p:txBody>
      </p:sp>
    </p:spTree>
    <p:extLst>
      <p:ext uri="{BB962C8B-B14F-4D97-AF65-F5344CB8AC3E}">
        <p14:creationId xmlns:p14="http://schemas.microsoft.com/office/powerpoint/2010/main" val="1612112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1491D74-53A2-4A50-8C15-3EF19E9CD2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7727"/>
            <a:ext cx="12191998" cy="6857999"/>
          </a:xfrm>
          <a:prstGeom prst="rect">
            <a:avLst/>
          </a:prstGeom>
        </p:spPr>
      </p:pic>
      <p:sp>
        <p:nvSpPr>
          <p:cNvPr id="4" name="Otsikko 3">
            <a:extLst>
              <a:ext uri="{FF2B5EF4-FFF2-40B4-BE49-F238E27FC236}">
                <a16:creationId xmlns:a16="http://schemas.microsoft.com/office/drawing/2014/main" id="{A5DE4B65-C624-4EC9-B486-B2A6F19E4188}"/>
              </a:ext>
            </a:extLst>
          </p:cNvPr>
          <p:cNvSpPr>
            <a:spLocks noGrp="1"/>
          </p:cNvSpPr>
          <p:nvPr>
            <p:ph type="title"/>
          </p:nvPr>
        </p:nvSpPr>
        <p:spPr>
          <a:xfrm>
            <a:off x="1274064" y="328549"/>
            <a:ext cx="10134599" cy="1325563"/>
          </a:xfrm>
        </p:spPr>
        <p:txBody>
          <a:bodyPr/>
          <a:lstStyle/>
          <a:p>
            <a:r>
              <a:rPr lang="fi-FI" b="1">
                <a:latin typeface="Bodoni MT" panose="02070603080606020203" pitchFamily="18" charset="0"/>
              </a:rPr>
              <a:t>Kriteerin huomiointi organisaatiossa, toimenpiteet &amp; aikataulu:</a:t>
            </a:r>
          </a:p>
        </p:txBody>
      </p:sp>
      <p:sp>
        <p:nvSpPr>
          <p:cNvPr id="5" name="Sisällön paikkamerkki 4">
            <a:extLst>
              <a:ext uri="{FF2B5EF4-FFF2-40B4-BE49-F238E27FC236}">
                <a16:creationId xmlns:a16="http://schemas.microsoft.com/office/drawing/2014/main" id="{BCE0BB88-1F9D-4D9D-BEAB-D0AEBB1A0B93}"/>
              </a:ext>
            </a:extLst>
          </p:cNvPr>
          <p:cNvSpPr>
            <a:spLocks noGrp="1"/>
          </p:cNvSpPr>
          <p:nvPr>
            <p:ph idx="1"/>
          </p:nvPr>
        </p:nvSpPr>
        <p:spPr>
          <a:xfrm>
            <a:off x="1219198" y="1982661"/>
            <a:ext cx="10134601" cy="3722400"/>
          </a:xfrm>
        </p:spPr>
        <p:txBody>
          <a:bodyPr/>
          <a:lstStyle/>
          <a:p>
            <a:pPr marL="0" indent="0">
              <a:buNone/>
            </a:pPr>
            <a:r>
              <a:rPr lang="fi-FI" b="1" dirty="0">
                <a:latin typeface="Avenir Next LT Pro Light" panose="020B0304020202020204" pitchFamily="34" charset="0"/>
              </a:rPr>
              <a:t>Kommentit:</a:t>
            </a:r>
          </a:p>
          <a:p>
            <a:endParaRPr lang="fi-FI" dirty="0">
              <a:latin typeface="Avenir Next LT Pro Light" panose="020B0304020202020204" pitchFamily="34" charset="0"/>
            </a:endParaRPr>
          </a:p>
        </p:txBody>
      </p:sp>
      <p:sp>
        <p:nvSpPr>
          <p:cNvPr id="6" name="Tekstiruutu 5">
            <a:extLst>
              <a:ext uri="{FF2B5EF4-FFF2-40B4-BE49-F238E27FC236}">
                <a16:creationId xmlns:a16="http://schemas.microsoft.com/office/drawing/2014/main" id="{A9A08502-315E-4060-A63F-78A37630ACDE}"/>
              </a:ext>
            </a:extLst>
          </p:cNvPr>
          <p:cNvSpPr txBox="1"/>
          <p:nvPr/>
        </p:nvSpPr>
        <p:spPr>
          <a:xfrm>
            <a:off x="-1" y="146226"/>
            <a:ext cx="1014985" cy="646331"/>
          </a:xfrm>
          <a:prstGeom prst="rect">
            <a:avLst/>
          </a:prstGeom>
          <a:noFill/>
        </p:spPr>
        <p:txBody>
          <a:bodyPr vert="horz" wrap="square" rtlCol="0" anchor="ctr">
            <a:spAutoFit/>
          </a:bodyPr>
          <a:lstStyle/>
          <a:p>
            <a:pPr algn="ctr"/>
            <a:r>
              <a:rPr lang="fi-FI" b="1" dirty="0">
                <a:latin typeface="Bodoni MT" panose="02070603080606020203" pitchFamily="18" charset="0"/>
              </a:rPr>
              <a:t>Kriteeri</a:t>
            </a:r>
          </a:p>
          <a:p>
            <a:pPr algn="ctr"/>
            <a:r>
              <a:rPr lang="fi-FI" b="1" dirty="0">
                <a:latin typeface="Bodoni MT" panose="02070603080606020203" pitchFamily="18" charset="0"/>
              </a:rPr>
              <a:t>1 </a:t>
            </a:r>
            <a:endParaRPr lang="fi-FI" sz="3600" b="1" dirty="0">
              <a:latin typeface="Bodoni MT" panose="02070603080606020203" pitchFamily="18" charset="0"/>
            </a:endParaRPr>
          </a:p>
        </p:txBody>
      </p:sp>
    </p:spTree>
    <p:extLst>
      <p:ext uri="{BB962C8B-B14F-4D97-AF65-F5344CB8AC3E}">
        <p14:creationId xmlns:p14="http://schemas.microsoft.com/office/powerpoint/2010/main" val="181090935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1831</Words>
  <Application>Microsoft Office PowerPoint</Application>
  <PresentationFormat>Laajakuva</PresentationFormat>
  <Paragraphs>272</Paragraphs>
  <Slides>36</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36</vt:i4>
      </vt:variant>
    </vt:vector>
  </HeadingPairs>
  <TitlesOfParts>
    <vt:vector size="43" baseType="lpstr">
      <vt:lpstr>Arial</vt:lpstr>
      <vt:lpstr>Avenir Next LT Pro Light</vt:lpstr>
      <vt:lpstr>Bodoni MT</vt:lpstr>
      <vt:lpstr>Calibri</vt:lpstr>
      <vt:lpstr>Calibri Light</vt:lpstr>
      <vt:lpstr>Symbol</vt:lpstr>
      <vt:lpstr>Office-teema</vt:lpstr>
      <vt:lpstr>Korjaavat toimenpiteet vuoden 2022 auditointituloksiin</vt:lpstr>
      <vt:lpstr>Hyvät PEFC-ryhmäsertifiointiin sitoutuneet toimijat pohjoisella ryhmäsertifiointialueella!</vt:lpstr>
      <vt:lpstr>Yleiset huomiot kaikkia havaintoja ja poikkeamia koskien</vt:lpstr>
      <vt:lpstr>RYHMÄSERTIFIOINNIN TOTEUTUSTAVAT (PEFC FI 1001:2014)</vt:lpstr>
      <vt:lpstr>RYHMÄSERTIFIOINNIN TOTEUTUSTAVAT (PEFC FI 1001:2014)</vt:lpstr>
      <vt:lpstr>Kriteerin huomiointi organisaatiossa, toimenpiteet &amp; aikataulu:</vt:lpstr>
      <vt:lpstr>Lakisääteiset vaatimukset</vt:lpstr>
      <vt:lpstr>Lakisääteiset vaatimukset</vt:lpstr>
      <vt:lpstr>Kriteerin huomiointi organisaatiossa, toimenpiteet &amp; aikataulu:</vt:lpstr>
      <vt:lpstr>Metsänkäyttöilmoitukset</vt:lpstr>
      <vt:lpstr>Metsänkäyttöilmoitukset</vt:lpstr>
      <vt:lpstr>Kriteerin huomiointi organisaatiossa, toimenpiteet &amp; aikataulu:</vt:lpstr>
      <vt:lpstr>Metsänhoitotöiden laatu varmistetaan</vt:lpstr>
      <vt:lpstr>Metsänhoitotöiden laatu varmistetaan</vt:lpstr>
      <vt:lpstr>Kriteerin huomiointi organisaatiossa, toimenpiteet &amp; aikataulu:</vt:lpstr>
      <vt:lpstr>Arvokkaiden elinympäristöjen ominaispiirteet säilytetään</vt:lpstr>
      <vt:lpstr>Arvokkaiden elinympäristöjen ominaispiirteet säilytetään</vt:lpstr>
      <vt:lpstr>Arvokkaat elinympäristöt:</vt:lpstr>
      <vt:lpstr>Kriteerin huomiointi organisaatiossa, toimenpiteet &amp; aikataulu:</vt:lpstr>
      <vt:lpstr>Luonnonhoidolliset poltot ja kulotukset (vakava poikkeama)</vt:lpstr>
      <vt:lpstr>Luonnonhoidolliset poltot ja kulotukset</vt:lpstr>
      <vt:lpstr>Kriteerin huomiointi organisaatiossa, toimenpiteet &amp; aikataulu:</vt:lpstr>
      <vt:lpstr>Työntekijöiden osaaminen varmistetaan</vt:lpstr>
      <vt:lpstr>Työntekijöiden osaaminen varmistetaan</vt:lpstr>
      <vt:lpstr>Kriteerin huomiointi organisaatiossa, toimenpiteet &amp; aikataulu:</vt:lpstr>
      <vt:lpstr>Työturvallisuus</vt:lpstr>
      <vt:lpstr>Työturvallisuus</vt:lpstr>
      <vt:lpstr>Kriteerin huomiointi organisaatiossa, toimenpiteet &amp; aikataulu:</vt:lpstr>
      <vt:lpstr>Työnantajavelvoitteita noudatetaan (vakava poikkeama)</vt:lpstr>
      <vt:lpstr>Työnantajavelvoitteita noudatetaan</vt:lpstr>
      <vt:lpstr>Kriteerin huomiointi organisaatiossa, toimenpiteet &amp; aikataulu:</vt:lpstr>
      <vt:lpstr>Metsätyöpalveluiden hankinnassa noudatetaan hyviä käytäntöjä</vt:lpstr>
      <vt:lpstr>Metsätyöpalveluiden hankinnassa noudatetaan hyviä käytäntöjä</vt:lpstr>
      <vt:lpstr>Kriteerin huomiointi organisaatiossa, toimenpiteet &amp; aikataulu:</vt:lpstr>
      <vt:lpstr>Kriteerit joissa havaintoja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Kaisa Kettunen</dc:creator>
  <cp:lastModifiedBy>Maria Nyström</cp:lastModifiedBy>
  <cp:revision>3</cp:revision>
  <dcterms:created xsi:type="dcterms:W3CDTF">2022-01-04T07:24:35Z</dcterms:created>
  <dcterms:modified xsi:type="dcterms:W3CDTF">2023-03-24T07:23:41Z</dcterms:modified>
</cp:coreProperties>
</file>